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s/slide14.xml" ContentType="application/vnd.openxmlformats-officedocument.presentationml.slide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handoutMasters/handoutMaster1.xml" ContentType="application/vnd.openxmlformats-officedocument.presentationml.handoutMaster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handoutMasterIdLst>
    <p:handoutMasterId r:id="rId17"/>
  </p:handoutMasterIdLst>
  <p:sldIdLst>
    <p:sldId id="256" r:id="rId2"/>
    <p:sldId id="257" r:id="rId3"/>
    <p:sldId id="273" r:id="rId4"/>
    <p:sldId id="275" r:id="rId5"/>
    <p:sldId id="276" r:id="rId6"/>
    <p:sldId id="277" r:id="rId7"/>
    <p:sldId id="282" r:id="rId8"/>
    <p:sldId id="271" r:id="rId9"/>
    <p:sldId id="274" r:id="rId10"/>
    <p:sldId id="272" r:id="rId11"/>
    <p:sldId id="278" r:id="rId12"/>
    <p:sldId id="284" r:id="rId13"/>
    <p:sldId id="285" r:id="rId14"/>
    <p:sldId id="281" r:id="rId15"/>
    <p:sldId id="283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prnWhat="handouts2" frameSlides="1"/>
  <p:clrMru>
    <a:srgbClr val="E2000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Stijl, gemiddeld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1E4AEA4-8DFA-4A89-87EB-49C32662AFE0}" styleName="Stijl, gemiddeld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Stijl, gemiddeld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93D81CF-94F2-401A-BA57-92F5A7B2D0C5}" styleName="Stijl, gemiddeld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940675A-B579-460E-94D1-54222C63F5DA}" styleName="Geen stijl, tabel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E3FDE45-AF77-4B5C-9715-49D594BDF05E}" styleName="Stijl, licht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snapVertSplitter="1" vertBarState="minimized">
    <p:restoredLeft sz="15620"/>
    <p:restoredTop sz="94660"/>
  </p:normalViewPr>
  <p:slideViewPr>
    <p:cSldViewPr snapToObjects="1">
      <p:cViewPr varScale="1">
        <p:scale>
          <a:sx n="75" d="100"/>
          <a:sy n="75" d="100"/>
        </p:scale>
        <p:origin x="-257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handoutMaster" Target="handoutMasters/handoutMaster1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C6F79E-19B3-9942-ADDF-E9CEB91942E9}" type="datetimeFigureOut">
              <a:rPr lang="nl-NL" smtClean="0"/>
              <a:pPr/>
              <a:t>05-09-2011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8E2B25-EED9-D444-A934-E227331C1579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2438401"/>
            <a:ext cx="6400800" cy="990600"/>
          </a:xfrm>
          <a:prstGeom prst="rect">
            <a:avLst/>
          </a:prstGeom>
        </p:spPr>
        <p:txBody>
          <a:bodyPr/>
          <a:lstStyle/>
          <a:p>
            <a:r>
              <a:rPr lang="nl-NL" dirty="0" smtClean="0"/>
              <a:t>Click to </a:t>
            </a:r>
            <a:r>
              <a:rPr lang="nl-NL" dirty="0" err="1" smtClean="0"/>
              <a:t>edit</a:t>
            </a:r>
            <a:r>
              <a:rPr lang="nl-NL" dirty="0" smtClean="0"/>
              <a:t> </a:t>
            </a:r>
            <a:r>
              <a:rPr lang="nl-NL" dirty="0" err="1" smtClean="0"/>
              <a:t>Master</a:t>
            </a:r>
            <a:r>
              <a:rPr lang="nl-NL" dirty="0" smtClean="0"/>
              <a:t> </a:t>
            </a:r>
            <a:r>
              <a:rPr lang="nl-NL" dirty="0" err="1" smtClean="0"/>
              <a:t>title</a:t>
            </a:r>
            <a:r>
              <a:rPr lang="nl-NL" dirty="0" smtClean="0"/>
              <a:t> </a:t>
            </a:r>
            <a:r>
              <a:rPr lang="nl-NL" dirty="0" err="1" smtClean="0"/>
              <a:t>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3429001"/>
            <a:ext cx="6400800" cy="1752600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 smtClean="0"/>
              <a:t>Click to </a:t>
            </a:r>
            <a:r>
              <a:rPr lang="nl-NL" dirty="0" err="1" smtClean="0"/>
              <a:t>edit</a:t>
            </a:r>
            <a:r>
              <a:rPr lang="nl-NL" dirty="0" smtClean="0"/>
              <a:t> </a:t>
            </a:r>
            <a:r>
              <a:rPr lang="nl-NL" dirty="0" err="1" smtClean="0"/>
              <a:t>Master</a:t>
            </a:r>
            <a:r>
              <a:rPr lang="nl-NL" dirty="0" smtClean="0"/>
              <a:t> </a:t>
            </a:r>
            <a:r>
              <a:rPr lang="nl-NL" dirty="0" err="1" smtClean="0"/>
              <a:t>subtitle</a:t>
            </a:r>
            <a:r>
              <a:rPr lang="nl-NL" dirty="0" smtClean="0"/>
              <a:t> </a:t>
            </a:r>
            <a:r>
              <a:rPr lang="nl-NL" dirty="0" err="1" smtClean="0"/>
              <a:t>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8B4CB-EAF3-9F49-9085-54F290A55E50}" type="datetimeFigureOut">
              <a:rPr lang="en-US" smtClean="0"/>
              <a:pPr/>
              <a:t>05-09-2011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F4DB9-606D-3845-8687-E9B6D5A57A24}" type="slidenum">
              <a:rPr lang="en-US" smtClean="0"/>
              <a:pPr/>
              <a:t>‹nr.›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 rot="16200000" flipH="1">
            <a:off x="647701" y="3162299"/>
            <a:ext cx="1447798" cy="3"/>
          </a:xfrm>
          <a:prstGeom prst="line">
            <a:avLst/>
          </a:prstGeom>
          <a:ln w="1270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SzPct val="100000"/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nl-NL" dirty="0" smtClean="0"/>
              <a:t>Click to </a:t>
            </a:r>
            <a:r>
              <a:rPr lang="nl-NL" dirty="0" err="1" smtClean="0"/>
              <a:t>edit</a:t>
            </a:r>
            <a:r>
              <a:rPr lang="nl-NL" dirty="0" smtClean="0"/>
              <a:t> </a:t>
            </a:r>
            <a:r>
              <a:rPr lang="nl-NL" dirty="0" err="1" smtClean="0"/>
              <a:t>Master</a:t>
            </a:r>
            <a:r>
              <a:rPr lang="nl-NL" dirty="0" smtClean="0"/>
              <a:t> </a:t>
            </a:r>
            <a:r>
              <a:rPr lang="nl-NL" dirty="0" err="1" smtClean="0"/>
              <a:t>text</a:t>
            </a:r>
            <a:r>
              <a:rPr lang="nl-NL" dirty="0" smtClean="0"/>
              <a:t> </a:t>
            </a:r>
            <a:r>
              <a:rPr lang="nl-NL" dirty="0" err="1" smtClean="0"/>
              <a:t>styles</a:t>
            </a:r>
            <a:endParaRPr lang="nl-NL" dirty="0" smtClean="0"/>
          </a:p>
          <a:p>
            <a:pPr lvl="1"/>
            <a:r>
              <a:rPr lang="nl-NL" dirty="0" err="1" smtClean="0"/>
              <a:t>Second</a:t>
            </a:r>
            <a:r>
              <a:rPr lang="nl-NL" dirty="0" smtClean="0"/>
              <a:t> level</a:t>
            </a:r>
          </a:p>
          <a:p>
            <a:pPr lvl="2"/>
            <a:r>
              <a:rPr lang="nl-NL" dirty="0" err="1" smtClean="0"/>
              <a:t>Third</a:t>
            </a:r>
            <a:r>
              <a:rPr lang="nl-NL" dirty="0" smtClean="0"/>
              <a:t> level</a:t>
            </a:r>
          </a:p>
          <a:p>
            <a:pPr lvl="3"/>
            <a:r>
              <a:rPr lang="nl-NL" dirty="0" err="1" smtClean="0"/>
              <a:t>Fourth</a:t>
            </a:r>
            <a:r>
              <a:rPr lang="nl-NL" dirty="0" smtClean="0"/>
              <a:t> level</a:t>
            </a:r>
          </a:p>
          <a:p>
            <a:pPr lvl="4"/>
            <a:r>
              <a:rPr lang="nl-NL" dirty="0" err="1" smtClean="0"/>
              <a:t>Fifth</a:t>
            </a:r>
            <a:r>
              <a:rPr lang="nl-NL" dirty="0" smtClean="0"/>
              <a:t>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8B4CB-EAF3-9F49-9085-54F290A55E50}" type="datetimeFigureOut">
              <a:rPr lang="en-US" smtClean="0"/>
              <a:pPr/>
              <a:t>05-09-2011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F4DB9-606D-3845-8687-E9B6D5A57A24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3276600" y="152400"/>
            <a:ext cx="5410200" cy="11430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nl-NL" dirty="0" smtClean="0"/>
              <a:t>Click to </a:t>
            </a:r>
            <a:r>
              <a:rPr lang="nl-NL" dirty="0" err="1" smtClean="0"/>
              <a:t>edit</a:t>
            </a:r>
            <a:r>
              <a:rPr lang="nl-NL" dirty="0" smtClean="0"/>
              <a:t> </a:t>
            </a:r>
            <a:r>
              <a:rPr lang="nl-NL" dirty="0" err="1" smtClean="0"/>
              <a:t>Master</a:t>
            </a:r>
            <a:r>
              <a:rPr lang="nl-NL" dirty="0" smtClean="0"/>
              <a:t> </a:t>
            </a:r>
            <a:r>
              <a:rPr lang="nl-NL" dirty="0" err="1" smtClean="0"/>
              <a:t>title</a:t>
            </a:r>
            <a:r>
              <a:rPr lang="nl-NL" dirty="0" smtClean="0"/>
              <a:t> </a:t>
            </a:r>
            <a:r>
              <a:rPr lang="nl-NL" dirty="0" err="1" smtClean="0"/>
              <a:t>style</a:t>
            </a:r>
            <a:endParaRPr lang="en-US" dirty="0"/>
          </a:p>
        </p:txBody>
      </p:sp>
      <p:cxnSp>
        <p:nvCxnSpPr>
          <p:cNvPr id="8" name="Straight Connector 7"/>
          <p:cNvCxnSpPr/>
          <p:nvPr userDrawn="1"/>
        </p:nvCxnSpPr>
        <p:spPr>
          <a:xfrm rot="5400000">
            <a:off x="2478088" y="647700"/>
            <a:ext cx="1293812" cy="1588"/>
          </a:xfrm>
          <a:prstGeom prst="line">
            <a:avLst/>
          </a:prstGeom>
          <a:ln w="1270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4624387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0" i="1" cap="none"/>
            </a:lvl1pPr>
          </a:lstStyle>
          <a:p>
            <a:r>
              <a:rPr lang="nl-NL" dirty="0" smtClean="0"/>
              <a:t>Click to </a:t>
            </a:r>
            <a:r>
              <a:rPr lang="nl-NL" dirty="0" err="1" smtClean="0"/>
              <a:t>edit</a:t>
            </a:r>
            <a:r>
              <a:rPr lang="nl-NL" dirty="0" smtClean="0"/>
              <a:t> </a:t>
            </a:r>
            <a:r>
              <a:rPr lang="nl-NL" dirty="0" err="1" smtClean="0"/>
              <a:t>Master</a:t>
            </a:r>
            <a:r>
              <a:rPr lang="nl-NL" dirty="0" smtClean="0"/>
              <a:t> </a:t>
            </a:r>
            <a:r>
              <a:rPr lang="nl-NL" dirty="0" err="1" smtClean="0"/>
              <a:t>title</a:t>
            </a:r>
            <a:r>
              <a:rPr lang="nl-NL" dirty="0" smtClean="0"/>
              <a:t> </a:t>
            </a:r>
            <a:r>
              <a:rPr lang="nl-NL" dirty="0" err="1" smtClean="0"/>
              <a:t>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3124200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dirty="0" smtClean="0"/>
              <a:t>Click to </a:t>
            </a:r>
            <a:r>
              <a:rPr lang="nl-NL" dirty="0" err="1" smtClean="0"/>
              <a:t>edit</a:t>
            </a:r>
            <a:r>
              <a:rPr lang="nl-NL" dirty="0" smtClean="0"/>
              <a:t> </a:t>
            </a:r>
            <a:r>
              <a:rPr lang="nl-NL" dirty="0" err="1" smtClean="0"/>
              <a:t>Master</a:t>
            </a:r>
            <a:r>
              <a:rPr lang="nl-NL" dirty="0" smtClean="0"/>
              <a:t> </a:t>
            </a:r>
            <a:r>
              <a:rPr lang="nl-NL" dirty="0" err="1" smtClean="0"/>
              <a:t>text</a:t>
            </a:r>
            <a:r>
              <a:rPr lang="nl-NL" dirty="0" smtClean="0"/>
              <a:t> </a:t>
            </a:r>
            <a:r>
              <a:rPr lang="nl-NL" dirty="0" err="1" smtClean="0"/>
              <a:t>styles</a:t>
            </a:r>
            <a:endParaRPr lang="nl-NL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8B4CB-EAF3-9F49-9085-54F290A55E50}" type="datetimeFigureOut">
              <a:rPr lang="en-US" smtClean="0"/>
              <a:pPr/>
              <a:t>05-09-2011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F4DB9-606D-3845-8687-E9B6D5A57A24}" type="slidenum">
              <a:rPr lang="en-US" smtClean="0"/>
              <a:pPr/>
              <a:t>‹nr.›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 rot="16200000" flipH="1">
            <a:off x="723894" y="4686297"/>
            <a:ext cx="1295397" cy="3"/>
          </a:xfrm>
          <a:prstGeom prst="line">
            <a:avLst/>
          </a:prstGeom>
          <a:ln w="1270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38862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8B4CB-EAF3-9F49-9085-54F290A55E50}" type="datetimeFigureOut">
              <a:rPr lang="en-US" smtClean="0"/>
              <a:pPr/>
              <a:t>05-09-2011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F4DB9-606D-3845-8687-E9B6D5A57A24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3276600" y="152400"/>
            <a:ext cx="5410200" cy="11430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nl-NL" dirty="0" smtClean="0"/>
              <a:t>Click to </a:t>
            </a:r>
            <a:r>
              <a:rPr lang="nl-NL" dirty="0" err="1" smtClean="0"/>
              <a:t>edit</a:t>
            </a:r>
            <a:r>
              <a:rPr lang="nl-NL" dirty="0" smtClean="0"/>
              <a:t> </a:t>
            </a:r>
            <a:r>
              <a:rPr lang="nl-NL" dirty="0" err="1" smtClean="0"/>
              <a:t>Master</a:t>
            </a:r>
            <a:r>
              <a:rPr lang="nl-NL" dirty="0" smtClean="0"/>
              <a:t> </a:t>
            </a:r>
            <a:r>
              <a:rPr lang="nl-NL" dirty="0" err="1" smtClean="0"/>
              <a:t>title</a:t>
            </a:r>
            <a:r>
              <a:rPr lang="nl-NL" dirty="0" smtClean="0"/>
              <a:t> </a:t>
            </a:r>
            <a:r>
              <a:rPr lang="nl-NL" dirty="0" err="1" smtClean="0"/>
              <a:t>style</a:t>
            </a:r>
            <a:endParaRPr lang="en-US" dirty="0"/>
          </a:p>
        </p:txBody>
      </p:sp>
      <p:cxnSp>
        <p:nvCxnSpPr>
          <p:cNvPr id="10" name="Straight Connector 7"/>
          <p:cNvCxnSpPr/>
          <p:nvPr userDrawn="1"/>
        </p:nvCxnSpPr>
        <p:spPr>
          <a:xfrm rot="5400000">
            <a:off x="2478088" y="647700"/>
            <a:ext cx="1293812" cy="1588"/>
          </a:xfrm>
          <a:prstGeom prst="line">
            <a:avLst/>
          </a:prstGeom>
          <a:ln w="1270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8B4CB-EAF3-9F49-9085-54F290A55E50}" type="datetimeFigureOut">
              <a:rPr lang="en-US" smtClean="0"/>
              <a:pPr/>
              <a:t>05-09-2011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F4DB9-606D-3845-8687-E9B6D5A57A24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3276600" y="152400"/>
            <a:ext cx="5410200" cy="11430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nl-NL" dirty="0" smtClean="0"/>
              <a:t>Click to </a:t>
            </a:r>
            <a:r>
              <a:rPr lang="nl-NL" dirty="0" err="1" smtClean="0"/>
              <a:t>edit</a:t>
            </a:r>
            <a:r>
              <a:rPr lang="nl-NL" dirty="0" smtClean="0"/>
              <a:t> </a:t>
            </a:r>
            <a:r>
              <a:rPr lang="nl-NL" dirty="0" err="1" smtClean="0"/>
              <a:t>Master</a:t>
            </a:r>
            <a:r>
              <a:rPr lang="nl-NL" dirty="0" smtClean="0"/>
              <a:t> </a:t>
            </a:r>
            <a:r>
              <a:rPr lang="nl-NL" dirty="0" err="1" smtClean="0"/>
              <a:t>title</a:t>
            </a:r>
            <a:r>
              <a:rPr lang="nl-NL" dirty="0" smtClean="0"/>
              <a:t> </a:t>
            </a:r>
            <a:r>
              <a:rPr lang="nl-NL" dirty="0" err="1" smtClean="0"/>
              <a:t>style</a:t>
            </a:r>
            <a:endParaRPr lang="en-US" dirty="0"/>
          </a:p>
        </p:txBody>
      </p:sp>
      <p:cxnSp>
        <p:nvCxnSpPr>
          <p:cNvPr id="8" name="Straight Connector 7"/>
          <p:cNvCxnSpPr/>
          <p:nvPr userDrawn="1"/>
        </p:nvCxnSpPr>
        <p:spPr>
          <a:xfrm rot="5400000">
            <a:off x="2478088" y="647700"/>
            <a:ext cx="1293812" cy="1588"/>
          </a:xfrm>
          <a:prstGeom prst="line">
            <a:avLst/>
          </a:prstGeom>
          <a:ln w="1270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8B4CB-EAF3-9F49-9085-54F290A55E50}" type="datetimeFigureOut">
              <a:rPr lang="en-US" smtClean="0"/>
              <a:pPr/>
              <a:t>05-09-2011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F4DB9-606D-3845-8687-E9B6D5A57A24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145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dirty="0" smtClean="0"/>
              <a:t>Click to </a:t>
            </a:r>
            <a:r>
              <a:rPr lang="nl-NL" dirty="0" err="1" smtClean="0"/>
              <a:t>edit</a:t>
            </a:r>
            <a:r>
              <a:rPr lang="nl-NL" dirty="0" smtClean="0"/>
              <a:t> </a:t>
            </a:r>
            <a:r>
              <a:rPr lang="nl-NL" dirty="0" err="1" smtClean="0"/>
              <a:t>Master</a:t>
            </a:r>
            <a:r>
              <a:rPr lang="nl-NL" dirty="0" smtClean="0"/>
              <a:t> </a:t>
            </a:r>
            <a:r>
              <a:rPr lang="nl-NL" dirty="0" err="1" smtClean="0"/>
              <a:t>title</a:t>
            </a:r>
            <a:r>
              <a:rPr lang="nl-NL" dirty="0" smtClean="0"/>
              <a:t> </a:t>
            </a:r>
            <a:r>
              <a:rPr lang="nl-NL" dirty="0" err="1" smtClean="0"/>
              <a:t>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8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dirty="0" smtClean="0"/>
              <a:t>Click to </a:t>
            </a:r>
            <a:r>
              <a:rPr lang="nl-NL" dirty="0" err="1" smtClean="0"/>
              <a:t>edit</a:t>
            </a:r>
            <a:r>
              <a:rPr lang="nl-NL" dirty="0" smtClean="0"/>
              <a:t> </a:t>
            </a:r>
            <a:r>
              <a:rPr lang="nl-NL" dirty="0" err="1" smtClean="0"/>
              <a:t>Master</a:t>
            </a:r>
            <a:r>
              <a:rPr lang="nl-NL" dirty="0" smtClean="0"/>
              <a:t> </a:t>
            </a:r>
            <a:r>
              <a:rPr lang="nl-NL" dirty="0" err="1" smtClean="0"/>
              <a:t>text</a:t>
            </a:r>
            <a:r>
              <a:rPr lang="nl-NL" dirty="0" smtClean="0"/>
              <a:t> </a:t>
            </a:r>
            <a:r>
              <a:rPr lang="nl-NL" dirty="0" err="1" smtClean="0"/>
              <a:t>styles</a:t>
            </a:r>
            <a:endParaRPr lang="nl-NL" dirty="0" smtClean="0"/>
          </a:p>
          <a:p>
            <a:pPr lvl="1"/>
            <a:r>
              <a:rPr lang="nl-NL" dirty="0" err="1" smtClean="0"/>
              <a:t>Second</a:t>
            </a:r>
            <a:r>
              <a:rPr lang="nl-NL" dirty="0" smtClean="0"/>
              <a:t> level</a:t>
            </a:r>
          </a:p>
          <a:p>
            <a:pPr lvl="2"/>
            <a:r>
              <a:rPr lang="nl-NL" dirty="0" err="1" smtClean="0"/>
              <a:t>Third</a:t>
            </a:r>
            <a:r>
              <a:rPr lang="nl-NL" dirty="0" smtClean="0"/>
              <a:t> level</a:t>
            </a:r>
          </a:p>
          <a:p>
            <a:pPr lvl="3"/>
            <a:r>
              <a:rPr lang="nl-NL" dirty="0" err="1" smtClean="0"/>
              <a:t>Fourth</a:t>
            </a:r>
            <a:r>
              <a:rPr lang="nl-NL" dirty="0" smtClean="0"/>
              <a:t> level</a:t>
            </a:r>
          </a:p>
          <a:p>
            <a:pPr lvl="4"/>
            <a:r>
              <a:rPr lang="nl-NL" dirty="0" err="1" smtClean="0"/>
              <a:t>Fifth</a:t>
            </a:r>
            <a:r>
              <a:rPr lang="nl-NL" dirty="0" smtClean="0"/>
              <a:t>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3276600"/>
            <a:ext cx="3008313" cy="28495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dirty="0" smtClean="0"/>
              <a:t>Click to </a:t>
            </a:r>
            <a:r>
              <a:rPr lang="nl-NL" dirty="0" err="1" smtClean="0"/>
              <a:t>edit</a:t>
            </a:r>
            <a:r>
              <a:rPr lang="nl-NL" dirty="0" smtClean="0"/>
              <a:t> </a:t>
            </a:r>
            <a:r>
              <a:rPr lang="nl-NL" dirty="0" err="1" smtClean="0"/>
              <a:t>Master</a:t>
            </a:r>
            <a:r>
              <a:rPr lang="nl-NL" dirty="0" smtClean="0"/>
              <a:t> </a:t>
            </a:r>
            <a:r>
              <a:rPr lang="nl-NL" dirty="0" err="1" smtClean="0"/>
              <a:t>text</a:t>
            </a:r>
            <a:r>
              <a:rPr lang="nl-NL" dirty="0" smtClean="0"/>
              <a:t> </a:t>
            </a:r>
            <a:r>
              <a:rPr lang="nl-NL" dirty="0" err="1" smtClean="0"/>
              <a:t>styles</a:t>
            </a:r>
            <a:endParaRPr lang="nl-NL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8B4CB-EAF3-9F49-9085-54F290A55E50}" type="datetimeFigureOut">
              <a:rPr lang="en-US" smtClean="0"/>
              <a:pPr/>
              <a:t>05-09-2011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F4DB9-606D-3845-8687-E9B6D5A57A24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0400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dirty="0" smtClean="0"/>
              <a:t>Click to </a:t>
            </a:r>
            <a:r>
              <a:rPr lang="nl-NL" dirty="0" err="1" smtClean="0"/>
              <a:t>edit</a:t>
            </a:r>
            <a:r>
              <a:rPr lang="nl-NL" dirty="0" smtClean="0"/>
              <a:t> </a:t>
            </a:r>
            <a:r>
              <a:rPr lang="nl-NL" dirty="0" err="1" smtClean="0"/>
              <a:t>Master</a:t>
            </a:r>
            <a:r>
              <a:rPr lang="nl-NL" dirty="0" smtClean="0"/>
              <a:t> </a:t>
            </a:r>
            <a:r>
              <a:rPr lang="nl-NL" dirty="0" err="1" smtClean="0"/>
              <a:t>title</a:t>
            </a:r>
            <a:r>
              <a:rPr lang="nl-NL" dirty="0" smtClean="0"/>
              <a:t> </a:t>
            </a:r>
            <a:r>
              <a:rPr lang="nl-NL" dirty="0" err="1" smtClean="0"/>
              <a:t>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533400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00400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dirty="0" smtClean="0"/>
              <a:t>Click to </a:t>
            </a:r>
            <a:r>
              <a:rPr lang="nl-NL" dirty="0" err="1" smtClean="0"/>
              <a:t>edit</a:t>
            </a:r>
            <a:r>
              <a:rPr lang="nl-NL" dirty="0" smtClean="0"/>
              <a:t> </a:t>
            </a:r>
            <a:r>
              <a:rPr lang="nl-NL" dirty="0" err="1" smtClean="0"/>
              <a:t>Master</a:t>
            </a:r>
            <a:r>
              <a:rPr lang="nl-NL" dirty="0" smtClean="0"/>
              <a:t> </a:t>
            </a:r>
            <a:r>
              <a:rPr lang="nl-NL" dirty="0" err="1" smtClean="0"/>
              <a:t>text</a:t>
            </a:r>
            <a:r>
              <a:rPr lang="nl-NL" dirty="0" smtClean="0"/>
              <a:t> </a:t>
            </a:r>
            <a:r>
              <a:rPr lang="nl-NL" dirty="0" err="1" smtClean="0"/>
              <a:t>styles</a:t>
            </a:r>
            <a:endParaRPr lang="nl-NL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8B4CB-EAF3-9F49-9085-54F290A55E50}" type="datetimeFigureOut">
              <a:rPr lang="en-US" smtClean="0"/>
              <a:pPr/>
              <a:t>05-09-2011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F4DB9-606D-3845-8687-E9B6D5A57A24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image" Target="../media/image2.png"/><Relationship Id="rId1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theme" Target="../theme/theme1.xml"/><Relationship Id="rId10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backtarget3.png"/>
          <p:cNvPicPr>
            <a:picLocks noChangeAspect="1"/>
          </p:cNvPicPr>
          <p:nvPr userDrawn="1"/>
        </p:nvPicPr>
        <p:blipFill>
          <a:blip r:embed="rId10">
            <a:alphaModFix amt="15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52600"/>
            <a:ext cx="80772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dirty="0" smtClean="0"/>
              <a:t>Click to </a:t>
            </a:r>
            <a:r>
              <a:rPr lang="nl-NL" dirty="0" err="1" smtClean="0"/>
              <a:t>edit</a:t>
            </a:r>
            <a:r>
              <a:rPr lang="nl-NL" dirty="0" smtClean="0"/>
              <a:t> </a:t>
            </a:r>
            <a:r>
              <a:rPr lang="nl-NL" dirty="0" err="1" smtClean="0"/>
              <a:t>Master</a:t>
            </a:r>
            <a:r>
              <a:rPr lang="nl-NL" dirty="0" smtClean="0"/>
              <a:t> </a:t>
            </a:r>
            <a:r>
              <a:rPr lang="nl-NL" dirty="0" err="1" smtClean="0"/>
              <a:t>text</a:t>
            </a:r>
            <a:r>
              <a:rPr lang="nl-NL" dirty="0" smtClean="0"/>
              <a:t> </a:t>
            </a:r>
            <a:r>
              <a:rPr lang="nl-NL" dirty="0" err="1" smtClean="0"/>
              <a:t>styles</a:t>
            </a:r>
            <a:endParaRPr lang="nl-NL" dirty="0" smtClean="0"/>
          </a:p>
          <a:p>
            <a:pPr lvl="1"/>
            <a:r>
              <a:rPr lang="nl-NL" dirty="0" err="1" smtClean="0"/>
              <a:t>Second</a:t>
            </a:r>
            <a:r>
              <a:rPr lang="nl-NL" dirty="0" smtClean="0"/>
              <a:t> level</a:t>
            </a:r>
          </a:p>
          <a:p>
            <a:pPr lvl="2"/>
            <a:r>
              <a:rPr lang="nl-NL" dirty="0" err="1" smtClean="0"/>
              <a:t>Third</a:t>
            </a:r>
            <a:r>
              <a:rPr lang="nl-NL" dirty="0" smtClean="0"/>
              <a:t> level</a:t>
            </a:r>
          </a:p>
          <a:p>
            <a:pPr lvl="3"/>
            <a:r>
              <a:rPr lang="nl-NL" dirty="0" err="1" smtClean="0"/>
              <a:t>Fourth</a:t>
            </a:r>
            <a:r>
              <a:rPr lang="nl-NL" dirty="0" smtClean="0"/>
              <a:t> level</a:t>
            </a:r>
          </a:p>
          <a:p>
            <a:pPr lvl="4"/>
            <a:r>
              <a:rPr lang="nl-NL" dirty="0" err="1" smtClean="0"/>
              <a:t>Fifth</a:t>
            </a:r>
            <a:r>
              <a:rPr lang="nl-NL" dirty="0" smtClean="0"/>
              <a:t>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Georgia"/>
                <a:cs typeface="Georgia"/>
              </a:defRPr>
            </a:lvl1pPr>
          </a:lstStyle>
          <a:p>
            <a:fld id="{BE58B4CB-EAF3-9F49-9085-54F290A55E50}" type="datetimeFigureOut">
              <a:rPr lang="en-US" smtClean="0"/>
              <a:pPr/>
              <a:t>05-09-2011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Georgia"/>
                <a:cs typeface="Georgia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Georgia"/>
                <a:cs typeface="Georgia"/>
              </a:defRPr>
            </a:lvl1pPr>
          </a:lstStyle>
          <a:p>
            <a:fld id="{425F4DB9-606D-3845-8687-E9B6D5A57A24}" type="slidenum">
              <a:rPr lang="en-US" smtClean="0"/>
              <a:pPr/>
              <a:t>‹nr.›</a:t>
            </a:fld>
            <a:endParaRPr lang="en-US"/>
          </a:p>
        </p:txBody>
      </p:sp>
      <p:pic>
        <p:nvPicPr>
          <p:cNvPr id="14" name="Picture 13" descr="targetholding-final.png"/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457200" y="304800"/>
            <a:ext cx="1923212" cy="8382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Georgia"/>
          <a:ea typeface="+mj-ea"/>
          <a:cs typeface="Georgia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E20006"/>
        </a:buClr>
        <a:buFontTx/>
        <a:buBlip>
          <a:blip r:embed="rId12"/>
        </a:buBlip>
        <a:defRPr sz="2800" kern="1200">
          <a:solidFill>
            <a:schemeClr val="tx1"/>
          </a:solidFill>
          <a:latin typeface="Georgia"/>
          <a:ea typeface="+mn-ea"/>
          <a:cs typeface="Georgia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Georgia"/>
          <a:ea typeface="+mn-ea"/>
          <a:cs typeface="Georgia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Georgia"/>
          <a:ea typeface="+mn-ea"/>
          <a:cs typeface="Georgia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Georgia"/>
          <a:ea typeface="+mn-ea"/>
          <a:cs typeface="Georgi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Projectaanpak</a:t>
            </a:r>
            <a:r>
              <a:rPr lang="en-US" dirty="0" smtClean="0"/>
              <a:t> Workspaces</a:t>
            </a:r>
            <a:br>
              <a:rPr lang="en-US" dirty="0" smtClean="0"/>
            </a:br>
            <a:endParaRPr lang="en-US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Kickoff Workspaces</a:t>
            </a:r>
          </a:p>
          <a:p>
            <a:r>
              <a:rPr lang="en-US" dirty="0" smtClean="0"/>
              <a:t>7 </a:t>
            </a:r>
            <a:r>
              <a:rPr lang="en-US" dirty="0" err="1" smtClean="0"/>
              <a:t>september</a:t>
            </a:r>
            <a:r>
              <a:rPr lang="en-US" dirty="0" smtClean="0"/>
              <a:t> 2011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Uitgangspunten</a:t>
            </a:r>
            <a:endParaRPr lang="en-US" dirty="0" smtClean="0"/>
          </a:p>
          <a:p>
            <a:pPr lvl="1"/>
            <a:r>
              <a:rPr lang="en-US" dirty="0" smtClean="0"/>
              <a:t>Concept </a:t>
            </a:r>
            <a:r>
              <a:rPr lang="en-US" dirty="0" err="1" smtClean="0"/>
              <a:t>voor</a:t>
            </a:r>
            <a:r>
              <a:rPr lang="en-US" dirty="0" smtClean="0"/>
              <a:t> het </a:t>
            </a:r>
            <a:r>
              <a:rPr lang="en-US" dirty="0" err="1" smtClean="0"/>
              <a:t>beheren</a:t>
            </a:r>
            <a:r>
              <a:rPr lang="en-US" dirty="0" smtClean="0"/>
              <a:t> van </a:t>
            </a:r>
            <a:r>
              <a:rPr lang="en-US" dirty="0" err="1" smtClean="0"/>
              <a:t>digitale</a:t>
            </a:r>
            <a:r>
              <a:rPr lang="en-US" dirty="0" smtClean="0"/>
              <a:t> content</a:t>
            </a:r>
          </a:p>
          <a:p>
            <a:pPr lvl="1"/>
            <a:r>
              <a:rPr lang="en-US" dirty="0" err="1" smtClean="0"/>
              <a:t>Erfgoedinstellingen</a:t>
            </a:r>
            <a:r>
              <a:rPr lang="en-US" dirty="0" smtClean="0"/>
              <a:t> </a:t>
            </a:r>
            <a:r>
              <a:rPr lang="en-US" dirty="0" err="1" smtClean="0"/>
              <a:t>zijn</a:t>
            </a:r>
            <a:r>
              <a:rPr lang="en-US" dirty="0" smtClean="0"/>
              <a:t> </a:t>
            </a:r>
            <a:r>
              <a:rPr lang="en-US" dirty="0" err="1" smtClean="0"/>
              <a:t>eigenaar</a:t>
            </a:r>
            <a:r>
              <a:rPr lang="en-US" dirty="0" smtClean="0"/>
              <a:t> van de content</a:t>
            </a:r>
          </a:p>
          <a:p>
            <a:pPr lvl="1"/>
            <a:r>
              <a:rPr lang="en-US" dirty="0" smtClean="0"/>
              <a:t>“Workspace repositories”</a:t>
            </a:r>
          </a:p>
          <a:p>
            <a:pPr lvl="1"/>
            <a:r>
              <a:rPr lang="en-US" dirty="0" err="1" smtClean="0"/>
              <a:t>Evt</a:t>
            </a:r>
            <a:r>
              <a:rPr lang="en-US" dirty="0" smtClean="0"/>
              <a:t>. </a:t>
            </a:r>
            <a:r>
              <a:rPr lang="en-US" u="sng" dirty="0" err="1" smtClean="0"/>
              <a:t>Decentrale</a:t>
            </a:r>
            <a:r>
              <a:rPr lang="en-US" dirty="0" smtClean="0"/>
              <a:t> </a:t>
            </a:r>
            <a:r>
              <a:rPr lang="en-US" u="sng" dirty="0" err="1" smtClean="0"/>
              <a:t>samenwerkende</a:t>
            </a:r>
            <a:r>
              <a:rPr lang="en-US" dirty="0" smtClean="0"/>
              <a:t> “repositories”</a:t>
            </a:r>
          </a:p>
          <a:p>
            <a:pPr lvl="1"/>
            <a:r>
              <a:rPr lang="en-US" dirty="0" smtClean="0"/>
              <a:t>REST interfacing</a:t>
            </a:r>
          </a:p>
          <a:p>
            <a:pPr lvl="1"/>
            <a:r>
              <a:rPr lang="en-US" dirty="0" err="1" smtClean="0"/>
              <a:t>Rekening</a:t>
            </a:r>
            <a:r>
              <a:rPr lang="en-US" dirty="0" smtClean="0"/>
              <a:t> </a:t>
            </a:r>
            <a:r>
              <a:rPr lang="en-US" dirty="0" err="1" smtClean="0"/>
              <a:t>houden</a:t>
            </a:r>
            <a:r>
              <a:rPr lang="en-US" dirty="0" smtClean="0"/>
              <a:t> met </a:t>
            </a:r>
            <a:r>
              <a:rPr lang="en-US" dirty="0" err="1" smtClean="0"/>
              <a:t>aanvullende</a:t>
            </a:r>
            <a:r>
              <a:rPr lang="en-US" dirty="0" smtClean="0"/>
              <a:t> Use Cases</a:t>
            </a:r>
          </a:p>
          <a:p>
            <a:pPr lvl="1"/>
            <a:r>
              <a:rPr lang="en-US" dirty="0" err="1" smtClean="0"/>
              <a:t>Concreet</a:t>
            </a:r>
            <a:r>
              <a:rPr lang="en-US" dirty="0" smtClean="0"/>
              <a:t>: </a:t>
            </a:r>
            <a:r>
              <a:rPr lang="en-US" dirty="0" err="1" smtClean="0"/>
              <a:t>Uitwerking</a:t>
            </a:r>
            <a:r>
              <a:rPr lang="en-US" dirty="0" smtClean="0"/>
              <a:t> </a:t>
            </a:r>
            <a:r>
              <a:rPr lang="en-US" dirty="0" err="1" smtClean="0"/>
              <a:t>voor</a:t>
            </a:r>
            <a:r>
              <a:rPr lang="en-US" dirty="0" smtClean="0"/>
              <a:t> Monk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Ontwerp</a:t>
            </a:r>
            <a:r>
              <a:rPr lang="en-US" dirty="0" smtClean="0"/>
              <a:t> Workspaces</a:t>
            </a:r>
            <a:br>
              <a:rPr lang="en-US" dirty="0" smtClean="0"/>
            </a:br>
            <a:r>
              <a:rPr lang="en-US" dirty="0" err="1" smtClean="0">
                <a:solidFill>
                  <a:srgbClr val="E20006"/>
                </a:solidFill>
              </a:rPr>
              <a:t>Uitgangspunten</a:t>
            </a:r>
            <a:endParaRPr lang="en-US" dirty="0">
              <a:solidFill>
                <a:srgbClr val="E20006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Ontwerp</a:t>
            </a:r>
            <a:r>
              <a:rPr lang="en-US" dirty="0" smtClean="0"/>
              <a:t> Workspaces</a:t>
            </a:r>
            <a:br>
              <a:rPr lang="en-US" dirty="0" smtClean="0"/>
            </a:br>
            <a:r>
              <a:rPr lang="en-US" dirty="0" smtClean="0">
                <a:solidFill>
                  <a:srgbClr val="E20006"/>
                </a:solidFill>
              </a:rPr>
              <a:t>Monk Use Case</a:t>
            </a:r>
            <a:endParaRPr lang="en-US" dirty="0">
              <a:solidFill>
                <a:srgbClr val="E20006"/>
              </a:solidFill>
            </a:endParaRPr>
          </a:p>
        </p:txBody>
      </p:sp>
      <p:grpSp>
        <p:nvGrpSpPr>
          <p:cNvPr id="25602" name="Group 2"/>
          <p:cNvGrpSpPr>
            <a:grpSpLocks/>
          </p:cNvGrpSpPr>
          <p:nvPr/>
        </p:nvGrpSpPr>
        <p:grpSpPr bwMode="auto">
          <a:xfrm>
            <a:off x="1095593" y="1600200"/>
            <a:ext cx="6905407" cy="4532521"/>
            <a:chOff x="1092" y="2999"/>
            <a:chExt cx="9310" cy="6470"/>
          </a:xfrm>
        </p:grpSpPr>
        <p:sp>
          <p:nvSpPr>
            <p:cNvPr id="25603" name="Line 3"/>
            <p:cNvSpPr>
              <a:spLocks noChangeShapeType="1"/>
            </p:cNvSpPr>
            <p:nvPr/>
          </p:nvSpPr>
          <p:spPr bwMode="auto">
            <a:xfrm flipV="1">
              <a:off x="2947" y="5039"/>
              <a:ext cx="6800" cy="0"/>
            </a:xfrm>
            <a:prstGeom prst="line">
              <a:avLst/>
            </a:prstGeom>
            <a:noFill/>
            <a:ln w="44450">
              <a:solidFill>
                <a:srgbClr val="808080"/>
              </a:solidFill>
              <a:round/>
              <a:headEnd type="arrow" w="med" len="med"/>
              <a:tailEnd/>
            </a:ln>
            <a:effectLst>
              <a:outerShdw blurRad="63500" dist="26940" dir="5400000" algn="ctr" rotWithShape="0">
                <a:srgbClr val="000000">
                  <a:alpha val="35001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25604" name="Rectangle 4"/>
            <p:cNvSpPr>
              <a:spLocks noChangeArrowheads="1"/>
            </p:cNvSpPr>
            <p:nvPr/>
          </p:nvSpPr>
          <p:spPr bwMode="auto">
            <a:xfrm>
              <a:off x="2097" y="6229"/>
              <a:ext cx="3600" cy="3240"/>
            </a:xfrm>
            <a:prstGeom prst="rect">
              <a:avLst/>
            </a:prstGeom>
            <a:solidFill>
              <a:srgbClr val="C6D9F1"/>
            </a:solidFill>
            <a:ln w="19050">
              <a:solidFill>
                <a:srgbClr val="4A7EBB"/>
              </a:solidFill>
              <a:miter lim="800000"/>
              <a:headEnd/>
              <a:tailEnd/>
            </a:ln>
            <a:effectLst>
              <a:outerShdw blurRad="63500" dist="26940" dir="5400000" algn="ctr" rotWithShape="0">
                <a:srgbClr val="000000">
                  <a:alpha val="35001"/>
                </a:srgbClr>
              </a:outerShdw>
            </a:effectLst>
          </p:spPr>
          <p:txBody>
            <a:bodyPr vert="horz" wrap="square" lIns="91440" tIns="91440" rIns="91440" bIns="9144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25605" name="Rectangle 5"/>
            <p:cNvSpPr>
              <a:spLocks noChangeArrowheads="1"/>
            </p:cNvSpPr>
            <p:nvPr/>
          </p:nvSpPr>
          <p:spPr bwMode="auto">
            <a:xfrm>
              <a:off x="6687" y="6229"/>
              <a:ext cx="3585" cy="3240"/>
            </a:xfrm>
            <a:prstGeom prst="rect">
              <a:avLst/>
            </a:prstGeom>
            <a:solidFill>
              <a:srgbClr val="C6D9F1"/>
            </a:solidFill>
            <a:ln w="19050">
              <a:solidFill>
                <a:srgbClr val="4A7EBB"/>
              </a:solidFill>
              <a:miter lim="800000"/>
              <a:headEnd/>
              <a:tailEnd/>
            </a:ln>
            <a:effectLst>
              <a:outerShdw blurRad="63500" dist="26940" dir="5400000" algn="ctr" rotWithShape="0">
                <a:srgbClr val="000000">
                  <a:alpha val="35001"/>
                </a:srgbClr>
              </a:outerShdw>
            </a:effectLst>
          </p:spPr>
          <p:txBody>
            <a:bodyPr vert="horz" wrap="square" lIns="91440" tIns="91440" rIns="91440" bIns="9144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25606" name="Rectangle 6"/>
            <p:cNvSpPr>
              <a:spLocks noChangeArrowheads="1"/>
            </p:cNvSpPr>
            <p:nvPr/>
          </p:nvSpPr>
          <p:spPr bwMode="auto">
            <a:xfrm>
              <a:off x="2097" y="6229"/>
              <a:ext cx="1770" cy="3240"/>
            </a:xfrm>
            <a:prstGeom prst="rect">
              <a:avLst/>
            </a:prstGeom>
            <a:solidFill>
              <a:srgbClr val="DBE5F1"/>
            </a:solidFill>
            <a:ln w="19050">
              <a:solidFill>
                <a:srgbClr val="4A7EBB"/>
              </a:solidFill>
              <a:prstDash val="sysDot"/>
              <a:miter lim="800000"/>
              <a:headEnd/>
              <a:tailEnd/>
            </a:ln>
            <a:effectLst>
              <a:outerShdw blurRad="63500" dist="26940" dir="5400000" algn="ctr" rotWithShape="0">
                <a:srgbClr val="000000">
                  <a:alpha val="35001"/>
                </a:srgbClr>
              </a:outerShdw>
            </a:effectLst>
          </p:spPr>
          <p:txBody>
            <a:bodyPr vert="horz" wrap="square" lIns="91440" tIns="91440" rIns="91440" bIns="9144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25607" name="Rectangle 7"/>
            <p:cNvSpPr>
              <a:spLocks noChangeArrowheads="1"/>
            </p:cNvSpPr>
            <p:nvPr/>
          </p:nvSpPr>
          <p:spPr bwMode="auto">
            <a:xfrm>
              <a:off x="8557" y="6229"/>
              <a:ext cx="1785" cy="3240"/>
            </a:xfrm>
            <a:prstGeom prst="rect">
              <a:avLst/>
            </a:prstGeom>
            <a:solidFill>
              <a:srgbClr val="DBE5F1"/>
            </a:solidFill>
            <a:ln w="19050">
              <a:solidFill>
                <a:srgbClr val="4A7EBB"/>
              </a:solidFill>
              <a:prstDash val="sysDot"/>
              <a:miter lim="800000"/>
              <a:headEnd/>
              <a:tailEnd/>
            </a:ln>
            <a:effectLst>
              <a:outerShdw blurRad="63500" dist="26940" dir="5400000" algn="ctr" rotWithShape="0">
                <a:srgbClr val="000000">
                  <a:alpha val="35001"/>
                </a:srgbClr>
              </a:outerShdw>
            </a:effectLst>
          </p:spPr>
          <p:txBody>
            <a:bodyPr vert="horz" wrap="square" lIns="91440" tIns="91440" rIns="91440" bIns="9144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25608" name="Rectangle 8"/>
            <p:cNvSpPr>
              <a:spLocks noChangeArrowheads="1"/>
            </p:cNvSpPr>
            <p:nvPr/>
          </p:nvSpPr>
          <p:spPr bwMode="auto">
            <a:xfrm>
              <a:off x="2802" y="6924"/>
              <a:ext cx="2130" cy="1840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4A7EBB"/>
              </a:solidFill>
              <a:miter lim="800000"/>
              <a:headEnd/>
              <a:tailEnd/>
            </a:ln>
            <a:effectLst>
              <a:outerShdw blurRad="63500" dist="26940" dir="5400000" algn="ctr" rotWithShape="0">
                <a:srgbClr val="000000">
                  <a:alpha val="35001"/>
                </a:srgbClr>
              </a:outerShdw>
            </a:effectLst>
          </p:spPr>
          <p:txBody>
            <a:bodyPr vert="horz" wrap="square" lIns="91440" tIns="91440" rIns="91440" bIns="9144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Times New Roman" charset="0"/>
                </a:rPr>
                <a:t>Workspaces </a:t>
              </a:r>
              <a:br>
                <a:rPr kumimoji="0" lang="en-US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Times New Roman" charset="0"/>
                </a:rPr>
              </a:br>
              <a:r>
                <a:rPr kumimoji="0" lang="en-US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Times New Roman" charset="0"/>
                </a:rPr>
                <a:t>Repository</a:t>
              </a:r>
              <a:br>
                <a:rPr kumimoji="0" lang="en-US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Times New Roman" charset="0"/>
                </a:rPr>
              </a:br>
              <a:r>
                <a:rPr kumimoji="0" lang="en-US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Times New Roman" charset="0"/>
                </a:rPr>
                <a:t>(CatchPlus)</a:t>
              </a:r>
            </a:p>
          </p:txBody>
        </p:sp>
        <p:sp>
          <p:nvSpPr>
            <p:cNvPr id="25609" name="Rectangle 9"/>
            <p:cNvSpPr>
              <a:spLocks noChangeArrowheads="1"/>
            </p:cNvSpPr>
            <p:nvPr/>
          </p:nvSpPr>
          <p:spPr bwMode="auto">
            <a:xfrm>
              <a:off x="7537" y="6857"/>
              <a:ext cx="2025" cy="1770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4A7EBB"/>
              </a:solidFill>
              <a:miter lim="800000"/>
              <a:headEnd/>
              <a:tailEnd/>
            </a:ln>
            <a:effectLst>
              <a:outerShdw blurRad="63500" dist="26940" dir="5400000" algn="ctr" rotWithShape="0">
                <a:srgbClr val="000000">
                  <a:alpha val="35001"/>
                </a:srgbClr>
              </a:outerShdw>
            </a:effectLst>
          </p:spPr>
          <p:txBody>
            <a:bodyPr vert="horz" wrap="square" lIns="91440" tIns="91440" rIns="91440" bIns="9144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l-NL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Times New Roman" charset="0"/>
                </a:rPr>
                <a:t>Monk </a:t>
              </a:r>
              <a:br>
                <a:rPr kumimoji="0" lang="nl-NL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Times New Roman" charset="0"/>
                </a:rPr>
              </a:br>
              <a:r>
                <a:rPr kumimoji="0" lang="nl-NL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Times New Roman" charset="0"/>
                </a:rPr>
                <a:t>(Scratch4all)</a:t>
              </a:r>
            </a:p>
          </p:txBody>
        </p:sp>
        <p:sp>
          <p:nvSpPr>
            <p:cNvPr id="25610" name="Rectangle 10"/>
            <p:cNvSpPr>
              <a:spLocks noChangeArrowheads="1"/>
            </p:cNvSpPr>
            <p:nvPr/>
          </p:nvSpPr>
          <p:spPr bwMode="auto">
            <a:xfrm>
              <a:off x="1092" y="4529"/>
              <a:ext cx="1840" cy="1065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4A7EBB"/>
              </a:solidFill>
              <a:miter lim="800000"/>
              <a:headEnd/>
              <a:tailEnd/>
            </a:ln>
            <a:effectLst>
              <a:outerShdw blurRad="63500" dist="26940" dir="5400000" algn="ctr" rotWithShape="0">
                <a:srgbClr val="000000">
                  <a:alpha val="35001"/>
                </a:srgbClr>
              </a:outerShdw>
            </a:effectLst>
          </p:spPr>
          <p:txBody>
            <a:bodyPr vert="horz" wrap="square" lIns="91440" tIns="91440" rIns="91440" bIns="9144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l-NL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Times New Roman" charset="0"/>
                </a:rPr>
                <a:t>Authenticatie</a:t>
              </a:r>
              <a:br>
                <a:rPr kumimoji="0" lang="nl-NL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Times New Roman" charset="0"/>
                </a:rPr>
              </a:br>
              <a:r>
                <a:rPr kumimoji="0" lang="nl-NL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Times New Roman" charset="0"/>
                </a:rPr>
                <a:t>Service</a:t>
              </a:r>
            </a:p>
          </p:txBody>
        </p:sp>
        <p:sp>
          <p:nvSpPr>
            <p:cNvPr id="25611" name="Line 11"/>
            <p:cNvSpPr>
              <a:spLocks noChangeShapeType="1"/>
            </p:cNvSpPr>
            <p:nvPr/>
          </p:nvSpPr>
          <p:spPr bwMode="auto">
            <a:xfrm>
              <a:off x="5667" y="7759"/>
              <a:ext cx="1800" cy="0"/>
            </a:xfrm>
            <a:prstGeom prst="line">
              <a:avLst/>
            </a:prstGeom>
            <a:noFill/>
            <a:ln w="44450">
              <a:solidFill>
                <a:srgbClr val="4A7EBB"/>
              </a:solidFill>
              <a:round/>
              <a:headEnd/>
              <a:tailEnd type="triangle" w="med" len="med"/>
            </a:ln>
            <a:effectLst>
              <a:outerShdw blurRad="63500" dist="26940" dir="5400000" algn="ctr" rotWithShape="0">
                <a:srgbClr val="000000">
                  <a:alpha val="35001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25612" name="Text Box 12"/>
            <p:cNvSpPr txBox="1">
              <a:spLocks noChangeArrowheads="1"/>
            </p:cNvSpPr>
            <p:nvPr/>
          </p:nvSpPr>
          <p:spPr bwMode="auto">
            <a:xfrm>
              <a:off x="5667" y="7759"/>
              <a:ext cx="1080" cy="7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91440" rIns="91440" bIns="9144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l-NL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Times New Roman" charset="0"/>
                </a:rPr>
                <a:t>Scans</a:t>
              </a:r>
            </a:p>
          </p:txBody>
        </p:sp>
        <p:sp>
          <p:nvSpPr>
            <p:cNvPr id="25613" name="Rectangle 13"/>
            <p:cNvSpPr>
              <a:spLocks noChangeArrowheads="1"/>
            </p:cNvSpPr>
            <p:nvPr/>
          </p:nvSpPr>
          <p:spPr bwMode="auto">
            <a:xfrm>
              <a:off x="8617" y="3080"/>
              <a:ext cx="1785" cy="924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4A7EBB"/>
              </a:solidFill>
              <a:miter lim="800000"/>
              <a:headEnd/>
              <a:tailEnd/>
            </a:ln>
            <a:effectLst>
              <a:outerShdw blurRad="63500" dist="26940" dir="5400000" algn="ctr" rotWithShape="0">
                <a:srgbClr val="000000">
                  <a:alpha val="35001"/>
                </a:srgbClr>
              </a:outerShdw>
            </a:effectLst>
          </p:spPr>
          <p:txBody>
            <a:bodyPr vert="horz" wrap="square" lIns="91440" tIns="91440" rIns="91440" bIns="9144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l-NL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Times New Roman" charset="0"/>
                </a:rPr>
                <a:t>Monk beheer</a:t>
              </a:r>
              <a:br>
                <a:rPr kumimoji="0" lang="nl-NL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Times New Roman" charset="0"/>
                </a:rPr>
              </a:br>
              <a:r>
                <a:rPr kumimoji="0" lang="nl-NL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Times New Roman" charset="0"/>
                </a:rPr>
                <a:t>User Interface</a:t>
              </a:r>
            </a:p>
          </p:txBody>
        </p:sp>
        <p:sp>
          <p:nvSpPr>
            <p:cNvPr id="25614" name="Rectangle 14"/>
            <p:cNvSpPr>
              <a:spLocks noChangeArrowheads="1"/>
            </p:cNvSpPr>
            <p:nvPr/>
          </p:nvSpPr>
          <p:spPr bwMode="auto">
            <a:xfrm>
              <a:off x="5497" y="2999"/>
              <a:ext cx="2145" cy="1005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4A7EBB"/>
              </a:solidFill>
              <a:miter lim="800000"/>
              <a:headEnd/>
              <a:tailEnd/>
            </a:ln>
            <a:effectLst>
              <a:outerShdw blurRad="63500" dist="26940" dir="5400000" algn="ctr" rotWithShape="0">
                <a:srgbClr val="000000">
                  <a:alpha val="35001"/>
                </a:srgbClr>
              </a:outerShdw>
            </a:effectLst>
          </p:spPr>
          <p:txBody>
            <a:bodyPr vert="horz" wrap="square" lIns="91440" tIns="91440" rIns="91440" bIns="9144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Times New Roman" charset="0"/>
                </a:rPr>
                <a:t>Monk Search</a:t>
              </a:r>
              <a:br>
                <a:rPr kumimoji="0" lang="en-US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Times New Roman" charset="0"/>
                </a:rPr>
              </a:br>
              <a:r>
                <a:rPr kumimoji="0" lang="en-US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Times New Roman" charset="0"/>
                </a:rPr>
                <a:t>User Interface</a:t>
              </a:r>
            </a:p>
          </p:txBody>
        </p:sp>
        <p:sp>
          <p:nvSpPr>
            <p:cNvPr id="25615" name="Line 15"/>
            <p:cNvSpPr>
              <a:spLocks noChangeShapeType="1"/>
            </p:cNvSpPr>
            <p:nvPr/>
          </p:nvSpPr>
          <p:spPr bwMode="auto">
            <a:xfrm flipH="1" flipV="1">
              <a:off x="6857" y="4019"/>
              <a:ext cx="850" cy="2210"/>
            </a:xfrm>
            <a:prstGeom prst="line">
              <a:avLst/>
            </a:prstGeom>
            <a:noFill/>
            <a:ln w="44450">
              <a:solidFill>
                <a:srgbClr val="4A7EBB"/>
              </a:solidFill>
              <a:round/>
              <a:headEnd type="arrow" w="med" len="med"/>
              <a:tailEnd type="arrow" w="med" len="med"/>
            </a:ln>
            <a:effectLst>
              <a:outerShdw blurRad="63500" dist="26940" dir="5400000" algn="ctr" rotWithShape="0">
                <a:srgbClr val="000000">
                  <a:alpha val="35001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25616" name="Line 16"/>
            <p:cNvSpPr>
              <a:spLocks noChangeShapeType="1"/>
            </p:cNvSpPr>
            <p:nvPr/>
          </p:nvSpPr>
          <p:spPr bwMode="auto">
            <a:xfrm flipV="1">
              <a:off x="4817" y="4019"/>
              <a:ext cx="1190" cy="2210"/>
            </a:xfrm>
            <a:prstGeom prst="line">
              <a:avLst/>
            </a:prstGeom>
            <a:noFill/>
            <a:ln w="44450">
              <a:solidFill>
                <a:srgbClr val="4A7EBB"/>
              </a:solidFill>
              <a:round/>
              <a:headEnd type="arrow" w="med" len="med"/>
              <a:tailEnd type="arrow" w="med" len="med"/>
            </a:ln>
            <a:effectLst>
              <a:outerShdw blurRad="63500" dist="26940" dir="5400000" algn="ctr" rotWithShape="0">
                <a:srgbClr val="000000">
                  <a:alpha val="35001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25617" name="Rectangle 17"/>
            <p:cNvSpPr>
              <a:spLocks noChangeArrowheads="1"/>
            </p:cNvSpPr>
            <p:nvPr/>
          </p:nvSpPr>
          <p:spPr bwMode="auto">
            <a:xfrm>
              <a:off x="3117" y="2999"/>
              <a:ext cx="1785" cy="1005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4A7EBB"/>
              </a:solidFill>
              <a:miter lim="800000"/>
              <a:headEnd/>
              <a:tailEnd/>
            </a:ln>
            <a:effectLst>
              <a:outerShdw blurRad="63500" dist="26940" dir="5400000" algn="ctr" rotWithShape="0">
                <a:srgbClr val="000000">
                  <a:alpha val="35001"/>
                </a:srgbClr>
              </a:outerShdw>
            </a:effectLst>
          </p:spPr>
          <p:txBody>
            <a:bodyPr vert="horz" wrap="square" lIns="91440" tIns="91440" rIns="91440" bIns="9144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l-NL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Times New Roman" charset="0"/>
                </a:rPr>
                <a:t>Scans beheer</a:t>
              </a:r>
              <a:br>
                <a:rPr kumimoji="0" lang="nl-NL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Times New Roman" charset="0"/>
                </a:rPr>
              </a:br>
              <a:r>
                <a:rPr kumimoji="0" lang="nl-NL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Times New Roman" charset="0"/>
                </a:rPr>
                <a:t>User Interface</a:t>
              </a:r>
            </a:p>
          </p:txBody>
        </p:sp>
        <p:sp>
          <p:nvSpPr>
            <p:cNvPr id="25618" name="Line 18"/>
            <p:cNvSpPr>
              <a:spLocks noChangeShapeType="1"/>
            </p:cNvSpPr>
            <p:nvPr/>
          </p:nvSpPr>
          <p:spPr bwMode="auto">
            <a:xfrm flipH="1" flipV="1">
              <a:off x="3457" y="4019"/>
              <a:ext cx="0" cy="2890"/>
            </a:xfrm>
            <a:prstGeom prst="line">
              <a:avLst/>
            </a:prstGeom>
            <a:noFill/>
            <a:ln w="44450">
              <a:solidFill>
                <a:srgbClr val="4A7EBB"/>
              </a:solidFill>
              <a:round/>
              <a:headEnd type="arrow" w="med" len="med"/>
              <a:tailEnd type="arrow" w="med" len="med"/>
            </a:ln>
            <a:effectLst>
              <a:outerShdw blurRad="63500" dist="26940" dir="5400000" algn="ctr" rotWithShape="0">
                <a:srgbClr val="000000">
                  <a:alpha val="35001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25619" name="Text Box 19"/>
            <p:cNvSpPr txBox="1">
              <a:spLocks noChangeArrowheads="1"/>
            </p:cNvSpPr>
            <p:nvPr/>
          </p:nvSpPr>
          <p:spPr bwMode="auto">
            <a:xfrm>
              <a:off x="3922" y="5225"/>
              <a:ext cx="1080" cy="7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91440" rIns="91440" bIns="9144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l-NL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Times New Roman" charset="0"/>
                </a:rPr>
                <a:t>REST</a:t>
              </a:r>
            </a:p>
          </p:txBody>
        </p:sp>
        <p:sp>
          <p:nvSpPr>
            <p:cNvPr id="25620" name="Text Box 20"/>
            <p:cNvSpPr txBox="1">
              <a:spLocks noChangeArrowheads="1"/>
            </p:cNvSpPr>
            <p:nvPr/>
          </p:nvSpPr>
          <p:spPr bwMode="auto">
            <a:xfrm>
              <a:off x="7522" y="5225"/>
              <a:ext cx="1080" cy="7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91440" rIns="91440" bIns="9144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nl-NL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Times New Roman" charset="0"/>
                </a:rPr>
                <a:t>REST</a:t>
              </a:r>
            </a:p>
          </p:txBody>
        </p:sp>
        <p:sp>
          <p:nvSpPr>
            <p:cNvPr id="25621" name="Line 21"/>
            <p:cNvSpPr>
              <a:spLocks noChangeShapeType="1"/>
            </p:cNvSpPr>
            <p:nvPr/>
          </p:nvSpPr>
          <p:spPr bwMode="auto">
            <a:xfrm flipV="1">
              <a:off x="9237" y="4019"/>
              <a:ext cx="0" cy="2890"/>
            </a:xfrm>
            <a:prstGeom prst="line">
              <a:avLst/>
            </a:prstGeom>
            <a:noFill/>
            <a:ln w="44450">
              <a:solidFill>
                <a:srgbClr val="4A7EBB"/>
              </a:solidFill>
              <a:round/>
              <a:headEnd type="arrow" w="med" len="med"/>
              <a:tailEnd type="arrow" w="med" len="med"/>
            </a:ln>
            <a:effectLst>
              <a:outerShdw blurRad="63500" dist="26940" dir="5400000" algn="ctr" rotWithShape="0">
                <a:srgbClr val="000000">
                  <a:alpha val="35001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25622" name="Line 22"/>
            <p:cNvSpPr>
              <a:spLocks noChangeShapeType="1"/>
            </p:cNvSpPr>
            <p:nvPr/>
          </p:nvSpPr>
          <p:spPr bwMode="auto">
            <a:xfrm>
              <a:off x="9747" y="4022"/>
              <a:ext cx="0" cy="1020"/>
            </a:xfrm>
            <a:prstGeom prst="line">
              <a:avLst/>
            </a:prstGeom>
            <a:noFill/>
            <a:ln w="44450">
              <a:solidFill>
                <a:srgbClr val="808080"/>
              </a:solidFill>
              <a:round/>
              <a:headEnd type="arrow" w="med" len="med"/>
              <a:tailEnd/>
            </a:ln>
            <a:effectLst>
              <a:outerShdw blurRad="63500" dist="26940" dir="5400000" algn="ctr" rotWithShape="0">
                <a:srgbClr val="000000">
                  <a:alpha val="35001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25623" name="Line 23"/>
            <p:cNvSpPr>
              <a:spLocks noChangeShapeType="1"/>
            </p:cNvSpPr>
            <p:nvPr/>
          </p:nvSpPr>
          <p:spPr bwMode="auto">
            <a:xfrm flipH="1" flipV="1">
              <a:off x="8557" y="5039"/>
              <a:ext cx="0" cy="1190"/>
            </a:xfrm>
            <a:prstGeom prst="line">
              <a:avLst/>
            </a:prstGeom>
            <a:noFill/>
            <a:ln w="44450">
              <a:solidFill>
                <a:srgbClr val="808080"/>
              </a:solidFill>
              <a:round/>
              <a:headEnd type="arrow" w="med" len="med"/>
              <a:tailEnd/>
            </a:ln>
            <a:effectLst>
              <a:outerShdw blurRad="63500" dist="26940" dir="5400000" algn="ctr" rotWithShape="0">
                <a:srgbClr val="000000">
                  <a:alpha val="35001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25624" name="Line 24"/>
            <p:cNvSpPr>
              <a:spLocks noChangeShapeType="1"/>
            </p:cNvSpPr>
            <p:nvPr/>
          </p:nvSpPr>
          <p:spPr bwMode="auto">
            <a:xfrm flipH="1">
              <a:off x="6347" y="4019"/>
              <a:ext cx="0" cy="1020"/>
            </a:xfrm>
            <a:prstGeom prst="line">
              <a:avLst/>
            </a:prstGeom>
            <a:noFill/>
            <a:ln w="44450">
              <a:solidFill>
                <a:srgbClr val="808080"/>
              </a:solidFill>
              <a:round/>
              <a:headEnd type="arrow" w="med" len="med"/>
              <a:tailEnd/>
            </a:ln>
            <a:effectLst>
              <a:outerShdw blurRad="63500" dist="26940" dir="5400000" algn="ctr" rotWithShape="0">
                <a:srgbClr val="000000">
                  <a:alpha val="35001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25625" name="Line 25"/>
            <p:cNvSpPr>
              <a:spLocks noChangeShapeType="1"/>
            </p:cNvSpPr>
            <p:nvPr/>
          </p:nvSpPr>
          <p:spPr bwMode="auto">
            <a:xfrm flipH="1" flipV="1">
              <a:off x="3797" y="5039"/>
              <a:ext cx="0" cy="1190"/>
            </a:xfrm>
            <a:prstGeom prst="line">
              <a:avLst/>
            </a:prstGeom>
            <a:noFill/>
            <a:ln w="44450">
              <a:solidFill>
                <a:srgbClr val="808080"/>
              </a:solidFill>
              <a:round/>
              <a:headEnd type="arrow" w="med" len="med"/>
              <a:tailEnd/>
            </a:ln>
            <a:effectLst>
              <a:outerShdw blurRad="63500" dist="26940" dir="5400000" algn="ctr" rotWithShape="0">
                <a:srgbClr val="000000">
                  <a:alpha val="35001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25626" name="Line 26"/>
            <p:cNvSpPr>
              <a:spLocks noChangeShapeType="1"/>
            </p:cNvSpPr>
            <p:nvPr/>
          </p:nvSpPr>
          <p:spPr bwMode="auto">
            <a:xfrm flipH="1">
              <a:off x="3967" y="4019"/>
              <a:ext cx="0" cy="1020"/>
            </a:xfrm>
            <a:prstGeom prst="line">
              <a:avLst/>
            </a:prstGeom>
            <a:noFill/>
            <a:ln w="44450">
              <a:solidFill>
                <a:srgbClr val="808080"/>
              </a:solidFill>
              <a:round/>
              <a:headEnd type="arrow" w="med" len="med"/>
              <a:tailEnd/>
            </a:ln>
            <a:effectLst>
              <a:outerShdw blurRad="63500" dist="26940" dir="5400000" algn="ctr" rotWithShape="0">
                <a:srgbClr val="000000">
                  <a:alpha val="35001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Afgeronde rechthoek 29"/>
          <p:cNvSpPr/>
          <p:nvPr/>
        </p:nvSpPr>
        <p:spPr>
          <a:xfrm>
            <a:off x="533400" y="2971799"/>
            <a:ext cx="2743200" cy="2667001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Verzamelingen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Ontwerp</a:t>
            </a:r>
            <a:r>
              <a:rPr lang="en-US" dirty="0" smtClean="0"/>
              <a:t> Workspaces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>
                <a:solidFill>
                  <a:srgbClr val="E20006"/>
                </a:solidFill>
              </a:rPr>
              <a:t>Algemene</a:t>
            </a:r>
            <a:r>
              <a:rPr lang="en-US" dirty="0" smtClean="0">
                <a:solidFill>
                  <a:srgbClr val="E20006"/>
                </a:solidFill>
              </a:rPr>
              <a:t> </a:t>
            </a:r>
            <a:r>
              <a:rPr lang="en-US" dirty="0" err="1" smtClean="0">
                <a:solidFill>
                  <a:srgbClr val="E20006"/>
                </a:solidFill>
              </a:rPr>
              <a:t>concepten</a:t>
            </a:r>
            <a:endParaRPr lang="en-US" dirty="0">
              <a:solidFill>
                <a:srgbClr val="E20006"/>
              </a:solidFill>
            </a:endParaRPr>
          </a:p>
        </p:txBody>
      </p:sp>
      <p:sp>
        <p:nvSpPr>
          <p:cNvPr id="29" name="Afgeronde rechthoek 28"/>
          <p:cNvSpPr/>
          <p:nvPr/>
        </p:nvSpPr>
        <p:spPr>
          <a:xfrm>
            <a:off x="2438400" y="1524001"/>
            <a:ext cx="3352800" cy="83820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Eigenaren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32" name="Afgeronde rechthoek 31"/>
          <p:cNvSpPr/>
          <p:nvPr/>
        </p:nvSpPr>
        <p:spPr>
          <a:xfrm>
            <a:off x="4953000" y="2973390"/>
            <a:ext cx="2438400" cy="220980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Vertegenwoordigers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33" name="Afgeronde rechthoek 32"/>
          <p:cNvSpPr/>
          <p:nvPr/>
        </p:nvSpPr>
        <p:spPr>
          <a:xfrm>
            <a:off x="5334000" y="3506790"/>
            <a:ext cx="1676400" cy="68580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Individuen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34" name="Afgeronde rechthoek 33"/>
          <p:cNvSpPr/>
          <p:nvPr/>
        </p:nvSpPr>
        <p:spPr>
          <a:xfrm>
            <a:off x="5334000" y="4268790"/>
            <a:ext cx="1676400" cy="68580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Systemen</a:t>
            </a:r>
            <a:endParaRPr lang="nl-NL" dirty="0">
              <a:solidFill>
                <a:schemeClr val="tx1"/>
              </a:solidFill>
            </a:endParaRPr>
          </a:p>
        </p:txBody>
      </p:sp>
      <p:cxnSp>
        <p:nvCxnSpPr>
          <p:cNvPr id="36" name="Rechte verbindingslijn met pijl 35"/>
          <p:cNvCxnSpPr/>
          <p:nvPr/>
        </p:nvCxnSpPr>
        <p:spPr>
          <a:xfrm rot="5400000">
            <a:off x="2324101" y="2476500"/>
            <a:ext cx="609599" cy="381000"/>
          </a:xfrm>
          <a:prstGeom prst="straightConnector1">
            <a:avLst/>
          </a:prstGeom>
          <a:ln>
            <a:headEnd type="arrow" w="lg" len="lg"/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Rechte verbindingslijn met pijl 36"/>
          <p:cNvCxnSpPr/>
          <p:nvPr/>
        </p:nvCxnSpPr>
        <p:spPr>
          <a:xfrm rot="16200000" flipH="1">
            <a:off x="5295901" y="2476500"/>
            <a:ext cx="609599" cy="381000"/>
          </a:xfrm>
          <a:prstGeom prst="straightConnector1">
            <a:avLst/>
          </a:prstGeom>
          <a:ln>
            <a:headEnd type="arrow" w="lg" len="lg"/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Rechte verbindingslijn met pijl 38"/>
          <p:cNvCxnSpPr/>
          <p:nvPr/>
        </p:nvCxnSpPr>
        <p:spPr>
          <a:xfrm rot="10800000">
            <a:off x="3276600" y="4191002"/>
            <a:ext cx="1676400" cy="1589"/>
          </a:xfrm>
          <a:prstGeom prst="straightConnector1">
            <a:avLst/>
          </a:prstGeom>
          <a:ln>
            <a:headEnd type="arrow" w="lg" len="lg"/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Tekstvak 46"/>
          <p:cNvSpPr txBox="1"/>
          <p:nvPr/>
        </p:nvSpPr>
        <p:spPr>
          <a:xfrm>
            <a:off x="3352801" y="3821669"/>
            <a:ext cx="1523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 err="1" smtClean="0"/>
              <a:t>Authorisatie</a:t>
            </a:r>
            <a:endParaRPr lang="nl-NL" dirty="0"/>
          </a:p>
        </p:txBody>
      </p:sp>
      <p:sp>
        <p:nvSpPr>
          <p:cNvPr id="48" name="Afgeronde rechthoek 47"/>
          <p:cNvSpPr/>
          <p:nvPr/>
        </p:nvSpPr>
        <p:spPr>
          <a:xfrm>
            <a:off x="7010400" y="2019300"/>
            <a:ext cx="1676400" cy="68580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nl-NL" dirty="0" err="1" smtClean="0">
                <a:solidFill>
                  <a:schemeClr val="tx1"/>
                </a:solidFill>
              </a:rPr>
              <a:t>Authorisatie</a:t>
            </a:r>
            <a:endParaRPr lang="nl-NL" dirty="0">
              <a:solidFill>
                <a:schemeClr val="tx1"/>
              </a:solidFill>
            </a:endParaRPr>
          </a:p>
        </p:txBody>
      </p:sp>
      <p:cxnSp>
        <p:nvCxnSpPr>
          <p:cNvPr id="49" name="Rechte verbindingslijn met pijl 48"/>
          <p:cNvCxnSpPr>
            <a:stCxn id="48" idx="2"/>
          </p:cNvCxnSpPr>
          <p:nvPr/>
        </p:nvCxnSpPr>
        <p:spPr>
          <a:xfrm rot="5400000">
            <a:off x="6871216" y="2844284"/>
            <a:ext cx="1116569" cy="838200"/>
          </a:xfrm>
          <a:prstGeom prst="straightConnector1">
            <a:avLst/>
          </a:prstGeom>
          <a:ln>
            <a:headEnd type="arrow" w="lg" len="lg"/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Ring 17"/>
          <p:cNvSpPr/>
          <p:nvPr/>
        </p:nvSpPr>
        <p:spPr>
          <a:xfrm>
            <a:off x="685800" y="3821669"/>
            <a:ext cx="1066800" cy="1361521"/>
          </a:xfrm>
          <a:prstGeom prst="donut">
            <a:avLst>
              <a:gd name="adj" fmla="val 0"/>
            </a:avLst>
          </a:prstGeom>
          <a:ln w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  <p:sp>
        <p:nvSpPr>
          <p:cNvPr id="22" name="Rechthoek 21"/>
          <p:cNvSpPr/>
          <p:nvPr/>
        </p:nvSpPr>
        <p:spPr>
          <a:xfrm>
            <a:off x="1562100" y="4268790"/>
            <a:ext cx="685800" cy="4572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1" name="Afgeronde rechthoek 30"/>
          <p:cNvSpPr/>
          <p:nvPr/>
        </p:nvSpPr>
        <p:spPr>
          <a:xfrm>
            <a:off x="1219200" y="3544889"/>
            <a:ext cx="1676400" cy="83820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Objecten</a:t>
            </a:r>
            <a:endParaRPr lang="nl-NL" dirty="0">
              <a:solidFill>
                <a:schemeClr val="tx1"/>
              </a:solidFill>
            </a:endParaRPr>
          </a:p>
        </p:txBody>
      </p:sp>
      <p:cxnSp>
        <p:nvCxnSpPr>
          <p:cNvPr id="19" name="Rechte verbindingslijn met pijl 18"/>
          <p:cNvCxnSpPr/>
          <p:nvPr/>
        </p:nvCxnSpPr>
        <p:spPr>
          <a:xfrm rot="5400000" flipH="1" flipV="1">
            <a:off x="1962151" y="4514850"/>
            <a:ext cx="265111" cy="1588"/>
          </a:xfrm>
          <a:prstGeom prst="straightConnector1">
            <a:avLst/>
          </a:prstGeom>
          <a:ln>
            <a:headEnd type="none" w="lg" len="lg"/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Afgeronde rechthoek 40"/>
          <p:cNvSpPr/>
          <p:nvPr/>
        </p:nvSpPr>
        <p:spPr>
          <a:xfrm>
            <a:off x="1219200" y="4620181"/>
            <a:ext cx="1676400" cy="83820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Verwijzingen</a:t>
            </a:r>
            <a:endParaRPr lang="nl-NL" dirty="0">
              <a:solidFill>
                <a:schemeClr val="tx1"/>
              </a:solidFill>
            </a:endParaRPr>
          </a:p>
        </p:txBody>
      </p:sp>
      <p:cxnSp>
        <p:nvCxnSpPr>
          <p:cNvPr id="25" name="Rechte verbindingslijn met pijl 24"/>
          <p:cNvCxnSpPr/>
          <p:nvPr/>
        </p:nvCxnSpPr>
        <p:spPr>
          <a:xfrm>
            <a:off x="2895601" y="4991101"/>
            <a:ext cx="990601" cy="192089"/>
          </a:xfrm>
          <a:prstGeom prst="straightConnector1">
            <a:avLst/>
          </a:prstGeom>
          <a:ln>
            <a:headEnd type="none" w="lg" len="lg"/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Ontwerp</a:t>
            </a:r>
            <a:r>
              <a:rPr lang="en-US" dirty="0" smtClean="0"/>
              <a:t> Workspaces</a:t>
            </a:r>
            <a:br>
              <a:rPr lang="en-US" dirty="0" smtClean="0"/>
            </a:br>
            <a:r>
              <a:rPr lang="en-US" dirty="0" err="1" smtClean="0">
                <a:solidFill>
                  <a:srgbClr val="E20006"/>
                </a:solidFill>
              </a:rPr>
              <a:t>Concepten</a:t>
            </a:r>
            <a:r>
              <a:rPr lang="en-US" dirty="0" smtClean="0">
                <a:solidFill>
                  <a:srgbClr val="E20006"/>
                </a:solidFill>
              </a:rPr>
              <a:t> Monk</a:t>
            </a:r>
            <a:endParaRPr lang="en-US" dirty="0">
              <a:solidFill>
                <a:srgbClr val="E20006"/>
              </a:solidFill>
            </a:endParaRPr>
          </a:p>
        </p:txBody>
      </p:sp>
      <p:sp>
        <p:nvSpPr>
          <p:cNvPr id="29" name="Afgeronde rechthoek 28"/>
          <p:cNvSpPr/>
          <p:nvPr/>
        </p:nvSpPr>
        <p:spPr>
          <a:xfrm>
            <a:off x="2438400" y="1524001"/>
            <a:ext cx="3352800" cy="83820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NA, Leuven, Groningen, … AI …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32" name="Afgeronde rechthoek 31"/>
          <p:cNvSpPr/>
          <p:nvPr/>
        </p:nvSpPr>
        <p:spPr>
          <a:xfrm>
            <a:off x="4953000" y="2973390"/>
            <a:ext cx="2438400" cy="220980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Vertegenwoordigers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33" name="Afgeronde rechthoek 32"/>
          <p:cNvSpPr/>
          <p:nvPr/>
        </p:nvSpPr>
        <p:spPr>
          <a:xfrm>
            <a:off x="5334000" y="3506790"/>
            <a:ext cx="1676400" cy="68580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nl-NL" dirty="0" err="1" smtClean="0">
                <a:solidFill>
                  <a:schemeClr val="tx1"/>
                </a:solidFill>
              </a:rPr>
              <a:t>H.v.Schie</a:t>
            </a:r>
            <a:r>
              <a:rPr lang="nl-NL" dirty="0" smtClean="0">
                <a:solidFill>
                  <a:schemeClr val="tx1"/>
                </a:solidFill>
              </a:rPr>
              <a:t>, …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34" name="Afgeronde rechthoek 33"/>
          <p:cNvSpPr/>
          <p:nvPr/>
        </p:nvSpPr>
        <p:spPr>
          <a:xfrm>
            <a:off x="5334000" y="4268790"/>
            <a:ext cx="1676400" cy="68580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nl-NL" dirty="0" err="1" smtClean="0">
                <a:solidFill>
                  <a:schemeClr val="tx1"/>
                </a:solidFill>
              </a:rPr>
              <a:t>Monk</a:t>
            </a:r>
            <a:endParaRPr lang="nl-NL" dirty="0">
              <a:solidFill>
                <a:schemeClr val="tx1"/>
              </a:solidFill>
            </a:endParaRPr>
          </a:p>
        </p:txBody>
      </p:sp>
      <p:cxnSp>
        <p:nvCxnSpPr>
          <p:cNvPr id="36" name="Rechte verbindingslijn met pijl 35"/>
          <p:cNvCxnSpPr/>
          <p:nvPr/>
        </p:nvCxnSpPr>
        <p:spPr>
          <a:xfrm rot="5400000">
            <a:off x="2324101" y="2476500"/>
            <a:ext cx="609599" cy="381000"/>
          </a:xfrm>
          <a:prstGeom prst="straightConnector1">
            <a:avLst/>
          </a:prstGeom>
          <a:ln>
            <a:headEnd type="arrow" w="lg" len="lg"/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Rechte verbindingslijn met pijl 36"/>
          <p:cNvCxnSpPr/>
          <p:nvPr/>
        </p:nvCxnSpPr>
        <p:spPr>
          <a:xfrm rot="16200000" flipH="1">
            <a:off x="5295901" y="2476500"/>
            <a:ext cx="609599" cy="381000"/>
          </a:xfrm>
          <a:prstGeom prst="straightConnector1">
            <a:avLst/>
          </a:prstGeom>
          <a:ln>
            <a:headEnd type="arrow" w="lg" len="lg"/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Rechte verbindingslijn met pijl 38"/>
          <p:cNvCxnSpPr/>
          <p:nvPr/>
        </p:nvCxnSpPr>
        <p:spPr>
          <a:xfrm rot="10800000">
            <a:off x="3276600" y="4191002"/>
            <a:ext cx="1676400" cy="1589"/>
          </a:xfrm>
          <a:prstGeom prst="straightConnector1">
            <a:avLst/>
          </a:prstGeom>
          <a:ln>
            <a:headEnd type="arrow" w="lg" len="lg"/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Tekstvak 46"/>
          <p:cNvSpPr txBox="1"/>
          <p:nvPr/>
        </p:nvSpPr>
        <p:spPr>
          <a:xfrm>
            <a:off x="3352801" y="3821669"/>
            <a:ext cx="1523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 err="1" smtClean="0"/>
              <a:t>Authorisatie</a:t>
            </a:r>
            <a:endParaRPr lang="nl-NL" dirty="0"/>
          </a:p>
        </p:txBody>
      </p:sp>
      <p:sp>
        <p:nvSpPr>
          <p:cNvPr id="48" name="Afgeronde rechthoek 47"/>
          <p:cNvSpPr/>
          <p:nvPr/>
        </p:nvSpPr>
        <p:spPr>
          <a:xfrm>
            <a:off x="7010400" y="2019300"/>
            <a:ext cx="1676400" cy="68580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nl-NL" dirty="0" err="1" smtClean="0">
                <a:solidFill>
                  <a:schemeClr val="tx1"/>
                </a:solidFill>
              </a:rPr>
              <a:t>Authorisatie</a:t>
            </a:r>
            <a:endParaRPr lang="nl-NL" dirty="0">
              <a:solidFill>
                <a:schemeClr val="tx1"/>
              </a:solidFill>
            </a:endParaRPr>
          </a:p>
        </p:txBody>
      </p:sp>
      <p:cxnSp>
        <p:nvCxnSpPr>
          <p:cNvPr id="49" name="Rechte verbindingslijn met pijl 48"/>
          <p:cNvCxnSpPr>
            <a:stCxn id="48" idx="2"/>
          </p:cNvCxnSpPr>
          <p:nvPr/>
        </p:nvCxnSpPr>
        <p:spPr>
          <a:xfrm rot="5400000">
            <a:off x="6871216" y="2844284"/>
            <a:ext cx="1116569" cy="838200"/>
          </a:xfrm>
          <a:prstGeom prst="straightConnector1">
            <a:avLst/>
          </a:prstGeom>
          <a:ln>
            <a:headEnd type="arrow" w="lg" len="lg"/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Afgeronde rechthoek 18"/>
          <p:cNvSpPr/>
          <p:nvPr/>
        </p:nvSpPr>
        <p:spPr>
          <a:xfrm>
            <a:off x="533400" y="2971799"/>
            <a:ext cx="2743200" cy="2667001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Collecties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20" name="Ring 19"/>
          <p:cNvSpPr/>
          <p:nvPr/>
        </p:nvSpPr>
        <p:spPr>
          <a:xfrm>
            <a:off x="685800" y="3821669"/>
            <a:ext cx="1066800" cy="1361521"/>
          </a:xfrm>
          <a:prstGeom prst="donut">
            <a:avLst>
              <a:gd name="adj" fmla="val 0"/>
            </a:avLst>
          </a:prstGeom>
          <a:ln w="25400">
            <a:solidFill>
              <a:schemeClr val="accent1">
                <a:shade val="95000"/>
                <a:satMod val="105000"/>
                <a:alpha val="50000"/>
              </a:schemeClr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  <p:sp>
        <p:nvSpPr>
          <p:cNvPr id="21" name="Rechthoek 20"/>
          <p:cNvSpPr/>
          <p:nvPr/>
        </p:nvSpPr>
        <p:spPr>
          <a:xfrm>
            <a:off x="1562100" y="4268790"/>
            <a:ext cx="685800" cy="4572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" name="Afgeronde rechthoek 21"/>
          <p:cNvSpPr/>
          <p:nvPr/>
        </p:nvSpPr>
        <p:spPr>
          <a:xfrm>
            <a:off x="1219200" y="3544889"/>
            <a:ext cx="1676400" cy="83820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Boeken</a:t>
            </a:r>
            <a:endParaRPr lang="nl-NL" dirty="0">
              <a:solidFill>
                <a:schemeClr val="tx1"/>
              </a:solidFill>
            </a:endParaRPr>
          </a:p>
        </p:txBody>
      </p:sp>
      <p:cxnSp>
        <p:nvCxnSpPr>
          <p:cNvPr id="23" name="Rechte verbindingslijn met pijl 22"/>
          <p:cNvCxnSpPr/>
          <p:nvPr/>
        </p:nvCxnSpPr>
        <p:spPr>
          <a:xfrm rot="5400000" flipH="1" flipV="1">
            <a:off x="1962151" y="4514850"/>
            <a:ext cx="265111" cy="1588"/>
          </a:xfrm>
          <a:prstGeom prst="straightConnector1">
            <a:avLst/>
          </a:prstGeom>
          <a:ln>
            <a:solidFill>
              <a:schemeClr val="accent1">
                <a:alpha val="50000"/>
              </a:schemeClr>
            </a:solidFill>
            <a:prstDash val="dash"/>
            <a:headEnd type="none" w="lg" len="lg"/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Afgeronde rechthoek 23"/>
          <p:cNvSpPr/>
          <p:nvPr/>
        </p:nvSpPr>
        <p:spPr>
          <a:xfrm>
            <a:off x="1219200" y="4620181"/>
            <a:ext cx="1676400" cy="83820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nl-NL" dirty="0" smtClean="0">
                <a:solidFill>
                  <a:schemeClr val="bg1">
                    <a:lumMod val="50000"/>
                  </a:schemeClr>
                </a:solidFill>
              </a:rPr>
              <a:t>Verwijzingen</a:t>
            </a:r>
            <a:endParaRPr lang="nl-NL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25" name="Rechte verbindingslijn met pijl 24"/>
          <p:cNvCxnSpPr/>
          <p:nvPr/>
        </p:nvCxnSpPr>
        <p:spPr>
          <a:xfrm>
            <a:off x="2895601" y="4991101"/>
            <a:ext cx="990601" cy="192089"/>
          </a:xfrm>
          <a:prstGeom prst="straightConnector1">
            <a:avLst/>
          </a:prstGeom>
          <a:ln>
            <a:solidFill>
              <a:schemeClr val="accent1">
                <a:alpha val="50000"/>
              </a:schemeClr>
            </a:solidFill>
            <a:prstDash val="dash"/>
            <a:headEnd type="none" w="lg" len="lg"/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Afgeronde rechthoek 29"/>
          <p:cNvSpPr/>
          <p:nvPr/>
        </p:nvSpPr>
        <p:spPr>
          <a:xfrm>
            <a:off x="533400" y="2971799"/>
            <a:ext cx="2743200" cy="2667001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Verzamelingen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Ontwerp</a:t>
            </a:r>
            <a:r>
              <a:rPr lang="en-US" dirty="0" smtClean="0"/>
              <a:t> Workspaces</a:t>
            </a:r>
            <a:br>
              <a:rPr lang="en-US" dirty="0" smtClean="0"/>
            </a:br>
            <a:r>
              <a:rPr lang="en-US" dirty="0" err="1" smtClean="0">
                <a:solidFill>
                  <a:srgbClr val="E20006"/>
                </a:solidFill>
              </a:rPr>
              <a:t>Andere</a:t>
            </a:r>
            <a:r>
              <a:rPr lang="en-US" dirty="0" smtClean="0">
                <a:solidFill>
                  <a:srgbClr val="E20006"/>
                </a:solidFill>
              </a:rPr>
              <a:t> use-cases</a:t>
            </a:r>
            <a:endParaRPr lang="en-US" dirty="0">
              <a:solidFill>
                <a:srgbClr val="E20006"/>
              </a:solidFill>
            </a:endParaRPr>
          </a:p>
        </p:txBody>
      </p:sp>
      <p:sp>
        <p:nvSpPr>
          <p:cNvPr id="29" name="Afgeronde rechthoek 28"/>
          <p:cNvSpPr/>
          <p:nvPr/>
        </p:nvSpPr>
        <p:spPr>
          <a:xfrm>
            <a:off x="2438400" y="1524001"/>
            <a:ext cx="3352800" cy="83820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Eigenaren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32" name="Afgeronde rechthoek 31"/>
          <p:cNvSpPr/>
          <p:nvPr/>
        </p:nvSpPr>
        <p:spPr>
          <a:xfrm>
            <a:off x="4953000" y="2973390"/>
            <a:ext cx="2438400" cy="220980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Vertegenwoordigers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33" name="Afgeronde rechthoek 32"/>
          <p:cNvSpPr/>
          <p:nvPr/>
        </p:nvSpPr>
        <p:spPr>
          <a:xfrm>
            <a:off x="5334000" y="3506790"/>
            <a:ext cx="1676400" cy="68580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Individuen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34" name="Afgeronde rechthoek 33"/>
          <p:cNvSpPr/>
          <p:nvPr/>
        </p:nvSpPr>
        <p:spPr>
          <a:xfrm>
            <a:off x="5334000" y="4268790"/>
            <a:ext cx="1676400" cy="68580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Systemen</a:t>
            </a:r>
            <a:endParaRPr lang="nl-NL" dirty="0">
              <a:solidFill>
                <a:schemeClr val="tx1"/>
              </a:solidFill>
            </a:endParaRPr>
          </a:p>
        </p:txBody>
      </p:sp>
      <p:cxnSp>
        <p:nvCxnSpPr>
          <p:cNvPr id="36" name="Rechte verbindingslijn met pijl 35"/>
          <p:cNvCxnSpPr/>
          <p:nvPr/>
        </p:nvCxnSpPr>
        <p:spPr>
          <a:xfrm rot="5400000">
            <a:off x="2324101" y="2476500"/>
            <a:ext cx="609599" cy="381000"/>
          </a:xfrm>
          <a:prstGeom prst="straightConnector1">
            <a:avLst/>
          </a:prstGeom>
          <a:ln>
            <a:headEnd type="arrow" w="lg" len="lg"/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Rechte verbindingslijn met pijl 36"/>
          <p:cNvCxnSpPr/>
          <p:nvPr/>
        </p:nvCxnSpPr>
        <p:spPr>
          <a:xfrm rot="16200000" flipH="1">
            <a:off x="5295901" y="2476500"/>
            <a:ext cx="609599" cy="381000"/>
          </a:xfrm>
          <a:prstGeom prst="straightConnector1">
            <a:avLst/>
          </a:prstGeom>
          <a:ln>
            <a:headEnd type="arrow" w="lg" len="lg"/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Rechte verbindingslijn met pijl 38"/>
          <p:cNvCxnSpPr/>
          <p:nvPr/>
        </p:nvCxnSpPr>
        <p:spPr>
          <a:xfrm rot="10800000">
            <a:off x="3276600" y="4191002"/>
            <a:ext cx="1676400" cy="1589"/>
          </a:xfrm>
          <a:prstGeom prst="straightConnector1">
            <a:avLst/>
          </a:prstGeom>
          <a:ln>
            <a:headEnd type="arrow" w="lg" len="lg"/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Tekstvak 46"/>
          <p:cNvSpPr txBox="1"/>
          <p:nvPr/>
        </p:nvSpPr>
        <p:spPr>
          <a:xfrm>
            <a:off x="3352801" y="3821669"/>
            <a:ext cx="1523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 err="1" smtClean="0"/>
              <a:t>Authorisatie</a:t>
            </a:r>
            <a:endParaRPr lang="nl-NL" dirty="0"/>
          </a:p>
        </p:txBody>
      </p:sp>
      <p:sp>
        <p:nvSpPr>
          <p:cNvPr id="48" name="Afgeronde rechthoek 47"/>
          <p:cNvSpPr/>
          <p:nvPr/>
        </p:nvSpPr>
        <p:spPr>
          <a:xfrm>
            <a:off x="7010400" y="2019300"/>
            <a:ext cx="1676400" cy="68580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nl-NL" dirty="0" err="1" smtClean="0">
                <a:solidFill>
                  <a:schemeClr val="tx1"/>
                </a:solidFill>
              </a:rPr>
              <a:t>Authorisatie</a:t>
            </a:r>
            <a:endParaRPr lang="nl-NL" dirty="0">
              <a:solidFill>
                <a:schemeClr val="tx1"/>
              </a:solidFill>
            </a:endParaRPr>
          </a:p>
        </p:txBody>
      </p:sp>
      <p:cxnSp>
        <p:nvCxnSpPr>
          <p:cNvPr id="49" name="Rechte verbindingslijn met pijl 48"/>
          <p:cNvCxnSpPr>
            <a:stCxn id="48" idx="2"/>
          </p:cNvCxnSpPr>
          <p:nvPr/>
        </p:nvCxnSpPr>
        <p:spPr>
          <a:xfrm rot="5400000">
            <a:off x="6871216" y="2844284"/>
            <a:ext cx="1116569" cy="838200"/>
          </a:xfrm>
          <a:prstGeom prst="straightConnector1">
            <a:avLst/>
          </a:prstGeom>
          <a:ln>
            <a:headEnd type="arrow" w="lg" len="lg"/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Ring 17"/>
          <p:cNvSpPr/>
          <p:nvPr/>
        </p:nvSpPr>
        <p:spPr>
          <a:xfrm>
            <a:off x="685800" y="3821669"/>
            <a:ext cx="1066800" cy="1361521"/>
          </a:xfrm>
          <a:prstGeom prst="donut">
            <a:avLst>
              <a:gd name="adj" fmla="val 0"/>
            </a:avLst>
          </a:prstGeom>
          <a:ln w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  <p:sp>
        <p:nvSpPr>
          <p:cNvPr id="22" name="Rechthoek 21"/>
          <p:cNvSpPr/>
          <p:nvPr/>
        </p:nvSpPr>
        <p:spPr>
          <a:xfrm>
            <a:off x="1562100" y="4268790"/>
            <a:ext cx="685800" cy="4572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1" name="Afgeronde rechthoek 30"/>
          <p:cNvSpPr/>
          <p:nvPr/>
        </p:nvSpPr>
        <p:spPr>
          <a:xfrm>
            <a:off x="1219200" y="3544889"/>
            <a:ext cx="1676400" cy="83820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Objecten</a:t>
            </a:r>
            <a:endParaRPr lang="nl-NL" dirty="0">
              <a:solidFill>
                <a:schemeClr val="tx1"/>
              </a:solidFill>
            </a:endParaRPr>
          </a:p>
        </p:txBody>
      </p:sp>
      <p:cxnSp>
        <p:nvCxnSpPr>
          <p:cNvPr id="19" name="Rechte verbindingslijn met pijl 18"/>
          <p:cNvCxnSpPr/>
          <p:nvPr/>
        </p:nvCxnSpPr>
        <p:spPr>
          <a:xfrm rot="5400000" flipH="1" flipV="1">
            <a:off x="1962151" y="4514850"/>
            <a:ext cx="265111" cy="1588"/>
          </a:xfrm>
          <a:prstGeom prst="straightConnector1">
            <a:avLst/>
          </a:prstGeom>
          <a:ln>
            <a:headEnd type="none" w="lg" len="lg"/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Afgeronde rechthoek 40"/>
          <p:cNvSpPr/>
          <p:nvPr/>
        </p:nvSpPr>
        <p:spPr>
          <a:xfrm>
            <a:off x="1219200" y="4620181"/>
            <a:ext cx="1676400" cy="83820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Verwijzingen</a:t>
            </a:r>
            <a:endParaRPr lang="nl-NL" dirty="0">
              <a:solidFill>
                <a:schemeClr val="tx1"/>
              </a:solidFill>
            </a:endParaRPr>
          </a:p>
        </p:txBody>
      </p:sp>
      <p:cxnSp>
        <p:nvCxnSpPr>
          <p:cNvPr id="25" name="Rechte verbindingslijn met pijl 24"/>
          <p:cNvCxnSpPr/>
          <p:nvPr/>
        </p:nvCxnSpPr>
        <p:spPr>
          <a:xfrm>
            <a:off x="2895601" y="4991101"/>
            <a:ext cx="990601" cy="192089"/>
          </a:xfrm>
          <a:prstGeom prst="straightConnector1">
            <a:avLst/>
          </a:prstGeom>
          <a:ln>
            <a:headEnd type="none" w="lg" len="lg"/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Ontwerp</a:t>
            </a:r>
            <a:r>
              <a:rPr lang="en-US" dirty="0" smtClean="0"/>
              <a:t> Workspaces</a:t>
            </a:r>
            <a:br>
              <a:rPr lang="en-US" dirty="0" smtClean="0"/>
            </a:br>
            <a:r>
              <a:rPr lang="en-US" dirty="0" err="1" smtClean="0">
                <a:solidFill>
                  <a:srgbClr val="E20006"/>
                </a:solidFill>
              </a:rPr>
              <a:t>Vragen</a:t>
            </a:r>
            <a:r>
              <a:rPr lang="en-US" dirty="0" smtClean="0">
                <a:solidFill>
                  <a:srgbClr val="E20006"/>
                </a:solidFill>
              </a:rPr>
              <a:t>?</a:t>
            </a:r>
            <a:endParaRPr lang="en-US" dirty="0">
              <a:solidFill>
                <a:srgbClr val="E20006"/>
              </a:solidFill>
            </a:endParaRPr>
          </a:p>
        </p:txBody>
      </p:sp>
      <p:sp>
        <p:nvSpPr>
          <p:cNvPr id="4" name="Tekstvak 3"/>
          <p:cNvSpPr txBox="1"/>
          <p:nvPr/>
        </p:nvSpPr>
        <p:spPr>
          <a:xfrm>
            <a:off x="3887742" y="2362200"/>
            <a:ext cx="1373142" cy="31700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0000" dirty="0" smtClean="0"/>
              <a:t>?</a:t>
            </a:r>
            <a:endParaRPr lang="nl-NL" sz="20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Achtergrond</a:t>
            </a:r>
            <a:endParaRPr lang="en-US" dirty="0" smtClean="0"/>
          </a:p>
          <a:p>
            <a:r>
              <a:rPr lang="en-US" dirty="0" err="1" smtClean="0"/>
              <a:t>Aanpak</a:t>
            </a:r>
            <a:endParaRPr lang="en-US" dirty="0" smtClean="0"/>
          </a:p>
          <a:p>
            <a:r>
              <a:rPr lang="en-US" dirty="0" err="1" smtClean="0"/>
              <a:t>Inbreng</a:t>
            </a:r>
            <a:r>
              <a:rPr lang="en-US" dirty="0" smtClean="0"/>
              <a:t> / </a:t>
            </a:r>
            <a:r>
              <a:rPr lang="en-US" dirty="0" err="1" smtClean="0"/>
              <a:t>invloed</a:t>
            </a:r>
            <a:r>
              <a:rPr lang="en-US" dirty="0" smtClean="0"/>
              <a:t> </a:t>
            </a:r>
            <a:r>
              <a:rPr lang="en-US" dirty="0" err="1" smtClean="0"/>
              <a:t>aanwezigen</a:t>
            </a:r>
            <a:endParaRPr lang="en-US" dirty="0" smtClean="0"/>
          </a:p>
          <a:p>
            <a:r>
              <a:rPr lang="en-US" dirty="0" err="1" smtClean="0"/>
              <a:t>Vragen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Projectaanpak</a:t>
            </a:r>
            <a:r>
              <a:rPr lang="en-US" dirty="0" smtClean="0"/>
              <a:t> Workspaces</a:t>
            </a:r>
            <a:br>
              <a:rPr lang="en-US" dirty="0" smtClean="0"/>
            </a:br>
            <a:r>
              <a:rPr lang="en-US" dirty="0" smtClean="0">
                <a:solidFill>
                  <a:srgbClr val="E20006"/>
                </a:solidFill>
              </a:rPr>
              <a:t>Agenda</a:t>
            </a:r>
            <a:endParaRPr lang="en-US" dirty="0">
              <a:solidFill>
                <a:srgbClr val="E20006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Scratch4all</a:t>
            </a:r>
          </a:p>
          <a:p>
            <a:pPr lvl="1"/>
            <a:r>
              <a:rPr lang="en-US" dirty="0" smtClean="0"/>
              <a:t>Target en </a:t>
            </a:r>
            <a:r>
              <a:rPr lang="en-US" dirty="0" err="1" smtClean="0"/>
              <a:t>Nationaal</a:t>
            </a:r>
            <a:r>
              <a:rPr lang="en-US" dirty="0" smtClean="0"/>
              <a:t> </a:t>
            </a:r>
            <a:r>
              <a:rPr lang="en-US" dirty="0" err="1" smtClean="0"/>
              <a:t>Archief</a:t>
            </a:r>
            <a:endParaRPr lang="en-US" dirty="0" smtClean="0"/>
          </a:p>
          <a:p>
            <a:pPr lvl="1"/>
            <a:r>
              <a:rPr lang="en-US" dirty="0" err="1" smtClean="0"/>
              <a:t>Ontsluiting</a:t>
            </a:r>
            <a:r>
              <a:rPr lang="en-US" dirty="0" smtClean="0"/>
              <a:t> van </a:t>
            </a:r>
            <a:r>
              <a:rPr lang="en-US" dirty="0" err="1" smtClean="0"/>
              <a:t>handgeschreven</a:t>
            </a:r>
            <a:r>
              <a:rPr lang="en-US" dirty="0" smtClean="0"/>
              <a:t> </a:t>
            </a:r>
            <a:r>
              <a:rPr lang="en-US" dirty="0" err="1" smtClean="0"/>
              <a:t>teksten</a:t>
            </a:r>
            <a:r>
              <a:rPr lang="en-US" dirty="0" smtClean="0"/>
              <a:t> </a:t>
            </a:r>
            <a:r>
              <a:rPr lang="en-US" dirty="0" err="1" smtClean="0"/>
              <a:t>middels</a:t>
            </a:r>
            <a:r>
              <a:rPr lang="en-US" dirty="0" smtClean="0"/>
              <a:t> </a:t>
            </a:r>
            <a:r>
              <a:rPr lang="en-US" u="sng" dirty="0" smtClean="0"/>
              <a:t>Monk</a:t>
            </a:r>
            <a:endParaRPr lang="en-US" dirty="0" smtClean="0"/>
          </a:p>
          <a:p>
            <a:r>
              <a:rPr lang="en-US" dirty="0" err="1" smtClean="0"/>
              <a:t>Uitgangspositie</a:t>
            </a:r>
            <a:endParaRPr lang="en-US" dirty="0" smtClean="0"/>
          </a:p>
          <a:p>
            <a:pPr lvl="1"/>
            <a:r>
              <a:rPr lang="en-US" dirty="0" smtClean="0"/>
              <a:t>Workspaces is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nader</a:t>
            </a:r>
            <a:r>
              <a:rPr lang="en-US" dirty="0" smtClean="0"/>
              <a:t> </a:t>
            </a:r>
            <a:r>
              <a:rPr lang="en-US" dirty="0" err="1" smtClean="0"/>
              <a:t>uit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werken</a:t>
            </a:r>
            <a:r>
              <a:rPr lang="en-US" dirty="0" smtClean="0"/>
              <a:t> concept </a:t>
            </a:r>
            <a:r>
              <a:rPr lang="en-US" dirty="0" err="1" smtClean="0"/>
              <a:t>voor</a:t>
            </a:r>
            <a:r>
              <a:rPr lang="en-US" dirty="0" smtClean="0"/>
              <a:t> het </a:t>
            </a:r>
            <a:r>
              <a:rPr lang="en-US" dirty="0" err="1" smtClean="0"/>
              <a:t>beheren</a:t>
            </a:r>
            <a:r>
              <a:rPr lang="en-US" dirty="0" smtClean="0"/>
              <a:t> van </a:t>
            </a:r>
            <a:r>
              <a:rPr lang="en-US" dirty="0" err="1" smtClean="0"/>
              <a:t>digitale</a:t>
            </a:r>
            <a:r>
              <a:rPr lang="en-US" dirty="0" smtClean="0"/>
              <a:t> content</a:t>
            </a:r>
          </a:p>
          <a:p>
            <a:pPr lvl="1"/>
            <a:r>
              <a:rPr lang="en-US" dirty="0" err="1" smtClean="0"/>
              <a:t>Pragmatische</a:t>
            </a:r>
            <a:r>
              <a:rPr lang="en-US" dirty="0" smtClean="0"/>
              <a:t> </a:t>
            </a:r>
            <a:r>
              <a:rPr lang="en-US" dirty="0" err="1" smtClean="0"/>
              <a:t>eerste</a:t>
            </a:r>
            <a:r>
              <a:rPr lang="en-US" dirty="0" smtClean="0"/>
              <a:t> </a:t>
            </a:r>
            <a:r>
              <a:rPr lang="en-US" dirty="0" err="1" smtClean="0"/>
              <a:t>stap</a:t>
            </a:r>
            <a:r>
              <a:rPr lang="en-US" dirty="0" smtClean="0"/>
              <a:t> </a:t>
            </a:r>
            <a:r>
              <a:rPr lang="en-US" dirty="0" err="1" smtClean="0"/>
              <a:t>o.b.v</a:t>
            </a:r>
            <a:r>
              <a:rPr lang="en-US" dirty="0" smtClean="0"/>
              <a:t>. Scratch4all</a:t>
            </a:r>
          </a:p>
          <a:p>
            <a:r>
              <a:rPr lang="en-US" dirty="0" err="1" smtClean="0"/>
              <a:t>Samenwerking</a:t>
            </a:r>
            <a:r>
              <a:rPr lang="en-US" dirty="0" smtClean="0"/>
              <a:t>: Target &amp; </a:t>
            </a:r>
            <a:r>
              <a:rPr lang="en-US" dirty="0" err="1" smtClean="0"/>
              <a:t>CatchPlus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Projectaanpak</a:t>
            </a:r>
            <a:r>
              <a:rPr lang="en-US" dirty="0" smtClean="0"/>
              <a:t> Workspaces</a:t>
            </a:r>
            <a:br>
              <a:rPr lang="en-US" dirty="0" smtClean="0"/>
            </a:br>
            <a:r>
              <a:rPr lang="en-US" dirty="0" err="1" smtClean="0">
                <a:solidFill>
                  <a:srgbClr val="E20006"/>
                </a:solidFill>
              </a:rPr>
              <a:t>Achtergrond</a:t>
            </a:r>
            <a:endParaRPr lang="en-US" dirty="0">
              <a:solidFill>
                <a:srgbClr val="E20006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Pragmatische</a:t>
            </a:r>
            <a:r>
              <a:rPr lang="en-US" dirty="0" smtClean="0"/>
              <a:t> </a:t>
            </a:r>
            <a:r>
              <a:rPr lang="en-US" dirty="0" err="1" smtClean="0"/>
              <a:t>eerste</a:t>
            </a:r>
            <a:r>
              <a:rPr lang="en-US" dirty="0" smtClean="0"/>
              <a:t> </a:t>
            </a:r>
            <a:r>
              <a:rPr lang="en-US" dirty="0" err="1" smtClean="0"/>
              <a:t>stap</a:t>
            </a:r>
            <a:r>
              <a:rPr lang="en-US" dirty="0" smtClean="0"/>
              <a:t> </a:t>
            </a:r>
            <a:r>
              <a:rPr lang="en-US" dirty="0" err="1" smtClean="0"/>
              <a:t>o.b.v</a:t>
            </a:r>
            <a:r>
              <a:rPr lang="en-US" dirty="0" smtClean="0"/>
              <a:t>. Scratch4all</a:t>
            </a:r>
          </a:p>
          <a:p>
            <a:pPr lvl="1"/>
            <a:r>
              <a:rPr lang="en-US" dirty="0" smtClean="0"/>
              <a:t>Workspaces is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nader</a:t>
            </a:r>
            <a:r>
              <a:rPr lang="en-US" dirty="0" smtClean="0"/>
              <a:t> </a:t>
            </a:r>
            <a:r>
              <a:rPr lang="en-US" dirty="0" err="1" smtClean="0"/>
              <a:t>uit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werken</a:t>
            </a:r>
            <a:r>
              <a:rPr lang="en-US" dirty="0" smtClean="0"/>
              <a:t> concept </a:t>
            </a:r>
            <a:r>
              <a:rPr lang="en-US" dirty="0" err="1" smtClean="0"/>
              <a:t>voor</a:t>
            </a:r>
            <a:r>
              <a:rPr lang="en-US" dirty="0" smtClean="0"/>
              <a:t> het </a:t>
            </a:r>
            <a:r>
              <a:rPr lang="en-US" dirty="0" err="1" smtClean="0"/>
              <a:t>beheren</a:t>
            </a:r>
            <a:r>
              <a:rPr lang="en-US" dirty="0" smtClean="0"/>
              <a:t> van </a:t>
            </a:r>
            <a:r>
              <a:rPr lang="en-US" dirty="0" err="1" smtClean="0"/>
              <a:t>digitale</a:t>
            </a:r>
            <a:r>
              <a:rPr lang="en-US" dirty="0" smtClean="0"/>
              <a:t> content</a:t>
            </a:r>
          </a:p>
          <a:p>
            <a:r>
              <a:rPr lang="en-US" dirty="0" smtClean="0"/>
              <a:t>Agile </a:t>
            </a:r>
            <a:r>
              <a:rPr lang="en-US" dirty="0" err="1" smtClean="0"/>
              <a:t>aanpak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Iteratieve</a:t>
            </a:r>
            <a:r>
              <a:rPr lang="en-US" dirty="0" smtClean="0"/>
              <a:t> </a:t>
            </a:r>
            <a:r>
              <a:rPr lang="en-US" dirty="0" err="1" smtClean="0"/>
              <a:t>aanpak</a:t>
            </a:r>
            <a:r>
              <a:rPr lang="en-US" dirty="0" smtClean="0"/>
              <a:t> </a:t>
            </a:r>
            <a:r>
              <a:rPr lang="en-US" dirty="0" err="1" smtClean="0"/>
              <a:t>bij</a:t>
            </a:r>
            <a:r>
              <a:rPr lang="en-US" dirty="0" smtClean="0"/>
              <a:t> </a:t>
            </a:r>
            <a:r>
              <a:rPr lang="en-US" dirty="0" err="1" smtClean="0"/>
              <a:t>oplevering</a:t>
            </a:r>
            <a:r>
              <a:rPr lang="en-US" dirty="0" smtClean="0"/>
              <a:t> van “</a:t>
            </a:r>
            <a:r>
              <a:rPr lang="en-US" dirty="0" err="1" smtClean="0"/>
              <a:t>producten</a:t>
            </a:r>
            <a:r>
              <a:rPr lang="en-US" dirty="0" smtClean="0"/>
              <a:t>”</a:t>
            </a:r>
          </a:p>
          <a:p>
            <a:pPr lvl="1"/>
            <a:r>
              <a:rPr lang="en-US" dirty="0" err="1" smtClean="0"/>
              <a:t>Geen</a:t>
            </a:r>
            <a:r>
              <a:rPr lang="en-US" dirty="0" smtClean="0"/>
              <a:t> </a:t>
            </a:r>
            <a:r>
              <a:rPr lang="en-US" dirty="0" err="1" smtClean="0"/>
              <a:t>documenten</a:t>
            </a:r>
            <a:r>
              <a:rPr lang="en-US" dirty="0" smtClean="0"/>
              <a:t> </a:t>
            </a:r>
            <a:r>
              <a:rPr lang="en-US" dirty="0" err="1" smtClean="0"/>
              <a:t>maar</a:t>
            </a:r>
            <a:r>
              <a:rPr lang="en-US" dirty="0" smtClean="0"/>
              <a:t> software </a:t>
            </a:r>
            <a:r>
              <a:rPr lang="en-US" dirty="0" err="1" smtClean="0"/>
              <a:t>schrijven</a:t>
            </a:r>
            <a:endParaRPr lang="en-US" dirty="0" smtClean="0"/>
          </a:p>
          <a:p>
            <a:pPr lvl="1"/>
            <a:r>
              <a:rPr lang="en-US" dirty="0" err="1" smtClean="0"/>
              <a:t>Wendbaar</a:t>
            </a:r>
            <a:r>
              <a:rPr lang="en-US" dirty="0" smtClean="0"/>
              <a:t>: </a:t>
            </a:r>
            <a:r>
              <a:rPr lang="en-US" dirty="0" err="1" smtClean="0"/>
              <a:t>binnen</a:t>
            </a:r>
            <a:r>
              <a:rPr lang="en-US" dirty="0" smtClean="0"/>
              <a:t> budget </a:t>
            </a:r>
            <a:r>
              <a:rPr lang="en-US" dirty="0" err="1" smtClean="0"/>
              <a:t>kunnen</a:t>
            </a:r>
            <a:r>
              <a:rPr lang="en-US" dirty="0" smtClean="0"/>
              <a:t> </a:t>
            </a:r>
            <a:r>
              <a:rPr lang="en-US" dirty="0" err="1" smtClean="0"/>
              <a:t>wijzigingen</a:t>
            </a:r>
            <a:r>
              <a:rPr lang="en-US" dirty="0" smtClean="0"/>
              <a:t> </a:t>
            </a:r>
            <a:r>
              <a:rPr lang="en-US" dirty="0" err="1" smtClean="0"/>
              <a:t>worden</a:t>
            </a:r>
            <a:r>
              <a:rPr lang="en-US" dirty="0" smtClean="0"/>
              <a:t> </a:t>
            </a:r>
            <a:r>
              <a:rPr lang="en-US" dirty="0" err="1" smtClean="0"/>
              <a:t>doorgevoerd</a:t>
            </a:r>
            <a:endParaRPr lang="en-US" dirty="0" smtClean="0"/>
          </a:p>
          <a:p>
            <a:pPr lvl="1"/>
            <a:r>
              <a:rPr lang="en-US" dirty="0" err="1" smtClean="0"/>
              <a:t>Samenwerking</a:t>
            </a:r>
            <a:r>
              <a:rPr lang="en-US" dirty="0" smtClean="0"/>
              <a:t> </a:t>
            </a:r>
            <a:r>
              <a:rPr lang="en-US" dirty="0" err="1" smtClean="0"/>
              <a:t>Klant</a:t>
            </a:r>
            <a:r>
              <a:rPr lang="en-US" dirty="0" smtClean="0"/>
              <a:t> &amp; </a:t>
            </a:r>
            <a:r>
              <a:rPr lang="en-US" dirty="0" err="1" smtClean="0"/>
              <a:t>leverancier</a:t>
            </a:r>
            <a:r>
              <a:rPr lang="en-US" dirty="0" smtClean="0"/>
              <a:t>; </a:t>
            </a:r>
            <a:r>
              <a:rPr lang="en-US" dirty="0" err="1" smtClean="0"/>
              <a:t>prioritering</a:t>
            </a:r>
            <a:endParaRPr lang="en-US" dirty="0" smtClean="0"/>
          </a:p>
          <a:p>
            <a:pPr lvl="1"/>
            <a:r>
              <a:rPr lang="en-US" dirty="0" err="1" smtClean="0"/>
              <a:t>Eenvoud</a:t>
            </a:r>
            <a:r>
              <a:rPr lang="en-US" dirty="0" smtClean="0"/>
              <a:t> is </a:t>
            </a:r>
            <a:r>
              <a:rPr lang="en-US" dirty="0" err="1" smtClean="0"/>
              <a:t>troef</a:t>
            </a:r>
            <a:r>
              <a:rPr lang="en-US" dirty="0" smtClean="0"/>
              <a:t>; </a:t>
            </a:r>
            <a:r>
              <a:rPr lang="en-US" dirty="0" err="1" smtClean="0"/>
              <a:t>soms</a:t>
            </a:r>
            <a:r>
              <a:rPr lang="en-US" dirty="0" smtClean="0"/>
              <a:t> </a:t>
            </a:r>
            <a:r>
              <a:rPr lang="en-US" dirty="0" err="1" smtClean="0"/>
              <a:t>iets</a:t>
            </a:r>
            <a:r>
              <a:rPr lang="en-US" dirty="0" smtClean="0"/>
              <a:t> (</a:t>
            </a:r>
            <a:r>
              <a:rPr lang="en-US" dirty="0" err="1" smtClean="0"/>
              <a:t>nog</a:t>
            </a:r>
            <a:r>
              <a:rPr lang="en-US" dirty="0" smtClean="0"/>
              <a:t>) </a:t>
            </a:r>
            <a:r>
              <a:rPr lang="en-US" dirty="0" err="1" smtClean="0"/>
              <a:t>niet</a:t>
            </a:r>
            <a:r>
              <a:rPr lang="en-US" dirty="0" smtClean="0"/>
              <a:t> </a:t>
            </a:r>
            <a:r>
              <a:rPr lang="en-US" dirty="0" err="1" smtClean="0"/>
              <a:t>doen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Projectaanpak</a:t>
            </a:r>
            <a:r>
              <a:rPr lang="en-US" dirty="0" smtClean="0"/>
              <a:t> Workspaces</a:t>
            </a:r>
            <a:br>
              <a:rPr lang="en-US" dirty="0" smtClean="0"/>
            </a:br>
            <a:r>
              <a:rPr lang="en-US" dirty="0" err="1" smtClean="0">
                <a:solidFill>
                  <a:srgbClr val="E20006"/>
                </a:solidFill>
              </a:rPr>
              <a:t>Aanpak</a:t>
            </a:r>
            <a:r>
              <a:rPr lang="en-US" dirty="0" smtClean="0">
                <a:solidFill>
                  <a:srgbClr val="E20006"/>
                </a:solidFill>
              </a:rPr>
              <a:t> (1)</a:t>
            </a:r>
            <a:endParaRPr lang="en-US" dirty="0">
              <a:solidFill>
                <a:srgbClr val="E20006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Agile: Sprints van 2 </a:t>
            </a:r>
            <a:r>
              <a:rPr lang="en-US" dirty="0" err="1" smtClean="0"/>
              <a:t>weken</a:t>
            </a:r>
            <a:endParaRPr lang="en-US" dirty="0" smtClean="0"/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1 </a:t>
            </a:r>
            <a:r>
              <a:rPr lang="en-US" dirty="0" err="1" smtClean="0"/>
              <a:t>aug</a:t>
            </a:r>
            <a:r>
              <a:rPr lang="en-US" dirty="0" smtClean="0"/>
              <a:t>:</a:t>
            </a:r>
            <a:r>
              <a:rPr lang="en-US" dirty="0" smtClean="0"/>
              <a:t> 	Use </a:t>
            </a:r>
            <a:r>
              <a:rPr lang="en-US" dirty="0" smtClean="0"/>
              <a:t>Cases, Framework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14 sep:</a:t>
            </a:r>
            <a:r>
              <a:rPr lang="en-US" dirty="0" smtClean="0"/>
              <a:t> 	Sprint </a:t>
            </a:r>
            <a:r>
              <a:rPr lang="en-US" dirty="0" smtClean="0"/>
              <a:t>2: </a:t>
            </a:r>
            <a:r>
              <a:rPr lang="en-US" dirty="0" err="1" smtClean="0"/>
              <a:t>Ontwerp</a:t>
            </a:r>
            <a:r>
              <a:rPr lang="en-US" dirty="0" smtClean="0"/>
              <a:t>, Demo framework, </a:t>
            </a:r>
            <a:r>
              <a:rPr lang="en-US" dirty="0" err="1" smtClean="0"/>
              <a:t>Authenticatie</a:t>
            </a:r>
            <a:endParaRPr lang="en-US" dirty="0" smtClean="0"/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1 </a:t>
            </a:r>
            <a:r>
              <a:rPr lang="en-US" dirty="0" err="1" smtClean="0"/>
              <a:t>okt</a:t>
            </a:r>
            <a:r>
              <a:rPr lang="en-US" dirty="0" smtClean="0"/>
              <a:t>:</a:t>
            </a:r>
            <a:r>
              <a:rPr lang="en-US" dirty="0" smtClean="0"/>
              <a:t> 		</a:t>
            </a:r>
            <a:r>
              <a:rPr lang="en-US" dirty="0" err="1" smtClean="0"/>
              <a:t>Infrastructuur</a:t>
            </a:r>
            <a:r>
              <a:rPr lang="en-US" dirty="0" smtClean="0"/>
              <a:t> </a:t>
            </a:r>
            <a:r>
              <a:rPr lang="en-US" dirty="0" smtClean="0"/>
              <a:t>&amp; Basis </a:t>
            </a:r>
            <a:r>
              <a:rPr lang="en-US" dirty="0" err="1" smtClean="0"/>
              <a:t>authenticatie</a:t>
            </a:r>
            <a:endParaRPr lang="en-US" dirty="0" smtClean="0"/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15 </a:t>
            </a:r>
            <a:r>
              <a:rPr lang="en-US" dirty="0" err="1" smtClean="0"/>
              <a:t>okt</a:t>
            </a:r>
            <a:r>
              <a:rPr lang="en-US" dirty="0" smtClean="0"/>
              <a:t>:	UI</a:t>
            </a:r>
            <a:r>
              <a:rPr lang="en-US" dirty="0" smtClean="0"/>
              <a:t>, REST, etc</a:t>
            </a:r>
            <a:r>
              <a:rPr lang="en-US" dirty="0" smtClean="0"/>
              <a:t>.</a:t>
            </a:r>
            <a:endParaRPr lang="en-US" dirty="0" smtClean="0"/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1 </a:t>
            </a:r>
            <a:r>
              <a:rPr lang="en-US" dirty="0" err="1" smtClean="0"/>
              <a:t>nov</a:t>
            </a:r>
            <a:r>
              <a:rPr lang="en-US" dirty="0" smtClean="0"/>
              <a:t>:		UI, REST, etc.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15 </a:t>
            </a:r>
            <a:r>
              <a:rPr lang="en-US" dirty="0" err="1" smtClean="0"/>
              <a:t>nov</a:t>
            </a:r>
            <a:r>
              <a:rPr lang="en-US" dirty="0" smtClean="0"/>
              <a:t>:	UI, REST, etc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1 </a:t>
            </a:r>
            <a:r>
              <a:rPr lang="en-US" dirty="0" err="1" smtClean="0"/>
              <a:t>dec</a:t>
            </a:r>
            <a:r>
              <a:rPr lang="en-US" dirty="0" smtClean="0"/>
              <a:t>:		UI, REST, etc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15 </a:t>
            </a:r>
            <a:r>
              <a:rPr lang="en-US" dirty="0" err="1" smtClean="0"/>
              <a:t>dec</a:t>
            </a:r>
            <a:r>
              <a:rPr lang="en-US" dirty="0" smtClean="0"/>
              <a:t>:	</a:t>
            </a:r>
            <a:r>
              <a:rPr lang="en-US" dirty="0" err="1" smtClean="0"/>
              <a:t>Oplevering</a:t>
            </a: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Projectaanpak</a:t>
            </a:r>
            <a:r>
              <a:rPr lang="en-US" dirty="0" smtClean="0"/>
              <a:t> Workspaces</a:t>
            </a:r>
            <a:br>
              <a:rPr lang="en-US" dirty="0" smtClean="0"/>
            </a:br>
            <a:r>
              <a:rPr lang="en-US" dirty="0" err="1" smtClean="0">
                <a:solidFill>
                  <a:srgbClr val="E20006"/>
                </a:solidFill>
              </a:rPr>
              <a:t>Aanpak</a:t>
            </a:r>
            <a:r>
              <a:rPr lang="en-US" dirty="0" smtClean="0">
                <a:solidFill>
                  <a:srgbClr val="E20006"/>
                </a:solidFill>
              </a:rPr>
              <a:t> (2)</a:t>
            </a:r>
            <a:endParaRPr lang="en-US" dirty="0">
              <a:solidFill>
                <a:srgbClr val="E20006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Kick-off meeting</a:t>
            </a:r>
          </a:p>
          <a:p>
            <a:pPr lvl="1"/>
            <a:r>
              <a:rPr lang="en-US" dirty="0" err="1" smtClean="0"/>
              <a:t>Nadere</a:t>
            </a:r>
            <a:r>
              <a:rPr lang="en-US" dirty="0" smtClean="0"/>
              <a:t> </a:t>
            </a:r>
            <a:r>
              <a:rPr lang="en-US" dirty="0" err="1" smtClean="0"/>
              <a:t>afstemming</a:t>
            </a:r>
            <a:r>
              <a:rPr lang="en-US" dirty="0" smtClean="0"/>
              <a:t> </a:t>
            </a:r>
            <a:r>
              <a:rPr lang="en-US" dirty="0" err="1" smtClean="0"/>
              <a:t>hier</a:t>
            </a:r>
            <a:r>
              <a:rPr lang="en-US" dirty="0" smtClean="0"/>
              <a:t> en nu</a:t>
            </a:r>
          </a:p>
          <a:p>
            <a:r>
              <a:rPr lang="en-US" dirty="0" smtClean="0"/>
              <a:t>Agile </a:t>
            </a:r>
            <a:r>
              <a:rPr lang="en-US" dirty="0" err="1" smtClean="0"/>
              <a:t>aanpak</a:t>
            </a:r>
            <a:endParaRPr lang="en-US" dirty="0" smtClean="0"/>
          </a:p>
          <a:p>
            <a:pPr lvl="1"/>
            <a:r>
              <a:rPr lang="en-US" dirty="0" err="1" smtClean="0"/>
              <a:t>Wendbaar</a:t>
            </a:r>
            <a:r>
              <a:rPr lang="en-US" dirty="0" smtClean="0"/>
              <a:t>, </a:t>
            </a:r>
            <a:r>
              <a:rPr lang="en-US" dirty="0" err="1" smtClean="0"/>
              <a:t>maar</a:t>
            </a:r>
            <a:r>
              <a:rPr lang="en-US" dirty="0" smtClean="0"/>
              <a:t> </a:t>
            </a:r>
            <a:r>
              <a:rPr lang="en-US" dirty="0" err="1" smtClean="0"/>
              <a:t>doelgericht</a:t>
            </a:r>
            <a:endParaRPr lang="en-US" dirty="0" smtClean="0"/>
          </a:p>
          <a:p>
            <a:pPr lvl="1"/>
            <a:r>
              <a:rPr lang="en-US" dirty="0" smtClean="0"/>
              <a:t>Via </a:t>
            </a:r>
            <a:r>
              <a:rPr lang="en-US" dirty="0" err="1" smtClean="0"/>
              <a:t>CatchPlus</a:t>
            </a:r>
            <a:r>
              <a:rPr lang="en-US" dirty="0" smtClean="0"/>
              <a:t> (</a:t>
            </a:r>
            <a:r>
              <a:rPr lang="en-US" dirty="0" err="1" smtClean="0"/>
              <a:t>Hennie</a:t>
            </a:r>
            <a:r>
              <a:rPr lang="en-US" dirty="0" smtClean="0"/>
              <a:t> </a:t>
            </a:r>
            <a:r>
              <a:rPr lang="en-US" dirty="0" err="1" smtClean="0"/>
              <a:t>Brugman</a:t>
            </a:r>
            <a:r>
              <a:rPr lang="en-US" dirty="0" smtClean="0"/>
              <a:t>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Projectaanpak</a:t>
            </a:r>
            <a:r>
              <a:rPr lang="en-US" dirty="0" smtClean="0"/>
              <a:t> Workspaces</a:t>
            </a:r>
            <a:br>
              <a:rPr lang="en-US" dirty="0" smtClean="0"/>
            </a:br>
            <a:r>
              <a:rPr lang="en-US" dirty="0" err="1" smtClean="0">
                <a:solidFill>
                  <a:srgbClr val="E20006"/>
                </a:solidFill>
              </a:rPr>
              <a:t>Inbreng/invloed</a:t>
            </a:r>
            <a:r>
              <a:rPr lang="en-US" dirty="0" smtClean="0">
                <a:solidFill>
                  <a:srgbClr val="E20006"/>
                </a:solidFill>
              </a:rPr>
              <a:t> </a:t>
            </a:r>
            <a:r>
              <a:rPr lang="en-US" dirty="0" err="1" smtClean="0">
                <a:solidFill>
                  <a:srgbClr val="E20006"/>
                </a:solidFill>
              </a:rPr>
              <a:t>aanwezigen</a:t>
            </a:r>
            <a:endParaRPr lang="en-US" dirty="0">
              <a:solidFill>
                <a:srgbClr val="E20006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Projectaanpak</a:t>
            </a:r>
            <a:r>
              <a:rPr lang="en-US" dirty="0" smtClean="0"/>
              <a:t> Workspaces</a:t>
            </a:r>
            <a:br>
              <a:rPr lang="en-US" dirty="0" smtClean="0"/>
            </a:br>
            <a:r>
              <a:rPr lang="en-US" dirty="0" err="1" smtClean="0">
                <a:solidFill>
                  <a:srgbClr val="E20006"/>
                </a:solidFill>
              </a:rPr>
              <a:t>Vragen</a:t>
            </a:r>
            <a:r>
              <a:rPr lang="en-US" dirty="0" smtClean="0">
                <a:solidFill>
                  <a:srgbClr val="E20006"/>
                </a:solidFill>
              </a:rPr>
              <a:t>?</a:t>
            </a:r>
            <a:endParaRPr lang="en-US" dirty="0">
              <a:solidFill>
                <a:srgbClr val="E20006"/>
              </a:solidFill>
            </a:endParaRPr>
          </a:p>
        </p:txBody>
      </p:sp>
      <p:sp>
        <p:nvSpPr>
          <p:cNvPr id="4" name="Tekstvak 3"/>
          <p:cNvSpPr txBox="1"/>
          <p:nvPr/>
        </p:nvSpPr>
        <p:spPr>
          <a:xfrm>
            <a:off x="3887742" y="2362200"/>
            <a:ext cx="1373142" cy="31700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0000" dirty="0" smtClean="0"/>
              <a:t>?</a:t>
            </a:r>
            <a:endParaRPr lang="nl-NL" sz="20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Ontwerp</a:t>
            </a:r>
            <a:r>
              <a:rPr lang="en-US" dirty="0" smtClean="0"/>
              <a:t> Workspaces</a:t>
            </a:r>
            <a:br>
              <a:rPr lang="en-US" dirty="0" smtClean="0"/>
            </a:br>
            <a:endParaRPr lang="en-US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Kickoff Workspaces</a:t>
            </a:r>
          </a:p>
          <a:p>
            <a:r>
              <a:rPr lang="en-US" dirty="0" smtClean="0"/>
              <a:t>7 </a:t>
            </a:r>
            <a:r>
              <a:rPr lang="en-US" dirty="0" err="1" smtClean="0"/>
              <a:t>september</a:t>
            </a:r>
            <a:r>
              <a:rPr lang="en-US" dirty="0" smtClean="0"/>
              <a:t> 2011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Uitgangspunten</a:t>
            </a:r>
            <a:endParaRPr lang="en-US" dirty="0" smtClean="0"/>
          </a:p>
          <a:p>
            <a:r>
              <a:rPr lang="en-US" dirty="0" smtClean="0"/>
              <a:t>Monk use case</a:t>
            </a:r>
          </a:p>
          <a:p>
            <a:r>
              <a:rPr lang="en-US" dirty="0" err="1" smtClean="0"/>
              <a:t>Algemene</a:t>
            </a:r>
            <a:r>
              <a:rPr lang="en-US" dirty="0" smtClean="0"/>
              <a:t> </a:t>
            </a:r>
            <a:r>
              <a:rPr lang="en-US" dirty="0" err="1" smtClean="0"/>
              <a:t>concepten</a:t>
            </a:r>
            <a:endParaRPr lang="en-US" dirty="0" smtClean="0"/>
          </a:p>
          <a:p>
            <a:r>
              <a:rPr lang="en-US" dirty="0" err="1" smtClean="0"/>
              <a:t>Concepten</a:t>
            </a:r>
            <a:r>
              <a:rPr lang="en-US" dirty="0" smtClean="0"/>
              <a:t> </a:t>
            </a:r>
            <a:r>
              <a:rPr lang="en-US" dirty="0" err="1" smtClean="0"/>
              <a:t>voor</a:t>
            </a:r>
            <a:r>
              <a:rPr lang="en-US" dirty="0" smtClean="0"/>
              <a:t> Monk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Ontwerp</a:t>
            </a:r>
            <a:r>
              <a:rPr lang="en-US" dirty="0" smtClean="0"/>
              <a:t> Workspaces</a:t>
            </a:r>
            <a:br>
              <a:rPr lang="en-US" dirty="0" smtClean="0"/>
            </a:br>
            <a:r>
              <a:rPr lang="en-US" dirty="0" smtClean="0">
                <a:solidFill>
                  <a:srgbClr val="E20006"/>
                </a:solidFill>
              </a:rPr>
              <a:t>Agenda</a:t>
            </a:r>
            <a:endParaRPr lang="en-US" dirty="0">
              <a:solidFill>
                <a:srgbClr val="E20006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8171</TotalTime>
  <Words>413</Words>
  <Application>Microsoft Macintosh PowerPoint</Application>
  <PresentationFormat>Diavoorstelling (4:3)</PresentationFormat>
  <Paragraphs>102</Paragraphs>
  <Slides>15</Slides>
  <Notes>0</Notes>
  <HiddenSlides>0</HiddenSlides>
  <MMClips>0</MMClips>
  <ScaleCrop>false</ScaleCrop>
  <HeadingPairs>
    <vt:vector size="4" baseType="variant">
      <vt:variant>
        <vt:lpstr>Ontwerpsjabloon</vt:lpstr>
      </vt:variant>
      <vt:variant>
        <vt:i4>1</vt:i4>
      </vt:variant>
      <vt:variant>
        <vt:lpstr>Diatitels</vt:lpstr>
      </vt:variant>
      <vt:variant>
        <vt:i4>15</vt:i4>
      </vt:variant>
    </vt:vector>
  </HeadingPairs>
  <TitlesOfParts>
    <vt:vector size="16" baseType="lpstr">
      <vt:lpstr>Office Theme</vt:lpstr>
      <vt:lpstr>Projectaanpak Workspaces </vt:lpstr>
      <vt:lpstr>Projectaanpak Workspaces Agenda</vt:lpstr>
      <vt:lpstr>Projectaanpak Workspaces Achtergrond</vt:lpstr>
      <vt:lpstr>Projectaanpak Workspaces Aanpak (1)</vt:lpstr>
      <vt:lpstr>Projectaanpak Workspaces Aanpak (2)</vt:lpstr>
      <vt:lpstr>Projectaanpak Workspaces Inbreng/invloed aanwezigen</vt:lpstr>
      <vt:lpstr>Projectaanpak Workspaces Vragen?</vt:lpstr>
      <vt:lpstr>Ontwerp Workspaces </vt:lpstr>
      <vt:lpstr>Ontwerp Workspaces Agenda</vt:lpstr>
      <vt:lpstr>Ontwerp Workspaces Uitgangspunten</vt:lpstr>
      <vt:lpstr>Ontwerp Workspaces Monk Use Case</vt:lpstr>
      <vt:lpstr>Ontwerp Workspaces Algemene concepten</vt:lpstr>
      <vt:lpstr>Ontwerp Workspaces Concepten Monk</vt:lpstr>
      <vt:lpstr>Ontwerp Workspaces Andere use-cases</vt:lpstr>
      <vt:lpstr>Ontwerp Workspaces Vragen?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Aldert Greydanus</dc:creator>
  <cp:lastModifiedBy>Rolf Fokkens</cp:lastModifiedBy>
  <cp:revision>29</cp:revision>
  <cp:lastPrinted>2011-09-06T14:54:42Z</cp:lastPrinted>
  <dcterms:created xsi:type="dcterms:W3CDTF">2011-09-05T11:40:12Z</dcterms:created>
  <dcterms:modified xsi:type="dcterms:W3CDTF">2011-09-06T15:12:35Z</dcterms:modified>
</cp:coreProperties>
</file>