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99" r:id="rId4"/>
    <p:sldId id="427" r:id="rId5"/>
    <p:sldId id="420" r:id="rId6"/>
    <p:sldId id="412" r:id="rId7"/>
    <p:sldId id="432" r:id="rId8"/>
    <p:sldId id="428" r:id="rId9"/>
    <p:sldId id="429" r:id="rId10"/>
    <p:sldId id="400" r:id="rId11"/>
    <p:sldId id="419" r:id="rId12"/>
    <p:sldId id="433" r:id="rId13"/>
    <p:sldId id="401" r:id="rId14"/>
    <p:sldId id="424" r:id="rId15"/>
    <p:sldId id="413" r:id="rId16"/>
    <p:sldId id="425" r:id="rId17"/>
    <p:sldId id="435" r:id="rId18"/>
    <p:sldId id="414" r:id="rId19"/>
    <p:sldId id="436" r:id="rId20"/>
    <p:sldId id="434" r:id="rId21"/>
    <p:sldId id="437" r:id="rId22"/>
    <p:sldId id="402" r:id="rId23"/>
    <p:sldId id="421" r:id="rId24"/>
    <p:sldId id="422" r:id="rId25"/>
    <p:sldId id="426" r:id="rId26"/>
    <p:sldId id="438" r:id="rId27"/>
    <p:sldId id="439" r:id="rId28"/>
    <p:sldId id="440" r:id="rId29"/>
    <p:sldId id="443" r:id="rId30"/>
    <p:sldId id="444" r:id="rId31"/>
    <p:sldId id="403" r:id="rId32"/>
    <p:sldId id="417" r:id="rId33"/>
    <p:sldId id="418" r:id="rId34"/>
    <p:sldId id="430" r:id="rId35"/>
    <p:sldId id="431" r:id="rId36"/>
    <p:sldId id="404" r:id="rId37"/>
    <p:sldId id="423" r:id="rId38"/>
    <p:sldId id="441" r:id="rId39"/>
    <p:sldId id="405" r:id="rId40"/>
    <p:sldId id="442" r:id="rId41"/>
    <p:sldId id="310" r:id="rId42"/>
    <p:sldId id="40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809" autoAdjust="0"/>
    <p:restoredTop sz="88748" autoAdjust="0"/>
  </p:normalViewPr>
  <p:slideViewPr>
    <p:cSldViewPr snapToGrid="0" snapToObjects="1">
      <p:cViewPr>
        <p:scale>
          <a:sx n="75" d="100"/>
          <a:sy n="75" d="100"/>
        </p:scale>
        <p:origin x="-11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D180-794B-BE48-8D59-27B4044DB9B3}" type="datetimeFigureOut">
              <a:rPr lang="en-US"/>
              <a:pPr/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58E5B-368D-6744-8819-5685BB16106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BC0D-F2D3-3440-A17A-9604202C51E3}" type="datetimeFigureOut">
              <a:rPr lang="en-US"/>
              <a:pPr/>
              <a:t>4/24/12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DC9C0-7D07-4544-B0F8-F902F9EF2411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C9C0-7D07-4544-B0F8-F902F9EF241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7B1F0-E992-D34C-A08D-CF06DE5BB4F4}" type="slidenum">
              <a:rPr lang="nl-NL"/>
              <a:pPr/>
              <a:t>17</a:t>
            </a:fld>
            <a:endParaRPr lang="nl-N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16FA8-2568-9A45-BEC4-FAA3A8111B40}" type="slidenum">
              <a:rPr lang="nl-NL"/>
              <a:pPr/>
              <a:t>18</a:t>
            </a:fld>
            <a:endParaRPr lang="nl-NL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Definitie:</a:t>
            </a:r>
          </a:p>
          <a:p>
            <a:pPr>
              <a:buFontTx/>
              <a:buChar char="-"/>
            </a:pPr>
            <a:r>
              <a:rPr lang="en-US"/>
              <a:t>Het gaat om data: dus primair tbv tools/software/web agents</a:t>
            </a:r>
          </a:p>
          <a:p>
            <a:pPr>
              <a:buFontTx/>
              <a:buChar char="-"/>
            </a:pPr>
            <a:r>
              <a:rPr lang="en-US"/>
              <a:t>Het gaat om een ‘</a:t>
            </a:r>
            <a:r>
              <a:rPr lang="en-US" b="1"/>
              <a:t>web of data</a:t>
            </a:r>
            <a:r>
              <a:rPr lang="en-US"/>
              <a:t>’: verbonden via het web dmv links</a:t>
            </a:r>
          </a:p>
          <a:p>
            <a:pPr>
              <a:buFontTx/>
              <a:buChar char="-"/>
            </a:pPr>
            <a:r>
              <a:rPr lang="en-US"/>
              <a:t>Dereferencable betekent: de plek waar een ding staat is te vinden.</a:t>
            </a:r>
          </a:p>
          <a:p>
            <a:pPr>
              <a:buFontTx/>
              <a:buChar char="-"/>
            </a:pPr>
            <a:r>
              <a:rPr lang="en-US"/>
              <a:t>Resultaten beschikbaar tbv machines (als rdf) en tbv mensen (als html pagina’s)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7B1F0-E992-D34C-A08D-CF06DE5BB4F4}" type="slidenum">
              <a:rPr lang="nl-NL"/>
              <a:pPr/>
              <a:t>19</a:t>
            </a:fld>
            <a:endParaRPr lang="nl-N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7B1F0-E992-D34C-A08D-CF06DE5BB4F4}" type="slidenum">
              <a:rPr lang="nl-NL"/>
              <a:pPr/>
              <a:t>20</a:t>
            </a:fld>
            <a:endParaRPr lang="nl-N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7B1F0-E992-D34C-A08D-CF06DE5BB4F4}" type="slidenum">
              <a:rPr lang="nl-NL"/>
              <a:pPr/>
              <a:t>21</a:t>
            </a:fld>
            <a:endParaRPr lang="nl-N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C9C0-7D07-4544-B0F8-F902F9EF241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0E931-4F7A-164B-B621-9D34A2B54C84}" type="slidenum">
              <a:rPr lang="nl-NL"/>
              <a:pPr/>
              <a:t>24</a:t>
            </a:fld>
            <a:endParaRPr lang="nl-NL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Naar aanleiding van uitgebreide,</a:t>
            </a:r>
            <a:r>
              <a:rPr lang="en-US" baseline="0"/>
              <a:t> gezamenlijk geprioriteerde lijst van use cases</a:t>
            </a:r>
            <a:endParaRPr lang="en-US"/>
          </a:p>
          <a:p>
            <a:r>
              <a:rPr lang="en-US"/>
              <a:t>Lucene</a:t>
            </a:r>
            <a:r>
              <a:rPr lang="en-US" baseline="0"/>
              <a:t> Query Parser Syntax</a:t>
            </a:r>
          </a:p>
          <a:p>
            <a:r>
              <a:rPr lang="en-US" baseline="0"/>
              <a:t>Sommige endpoints: GET, PUT, POST, DELETE: lezen en schrijven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0E931-4F7A-164B-B621-9D34A2B54C84}" type="slidenum">
              <a:rPr lang="nl-NL"/>
              <a:pPr/>
              <a:t>25</a:t>
            </a:fld>
            <a:endParaRPr lang="nl-NL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0E931-4F7A-164B-B621-9D34A2B54C84}" type="slidenum">
              <a:rPr lang="nl-NL"/>
              <a:pPr/>
              <a:t>26</a:t>
            </a:fld>
            <a:endParaRPr lang="nl-NL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0E931-4F7A-164B-B621-9D34A2B54C84}" type="slidenum">
              <a:rPr lang="nl-NL"/>
              <a:pPr/>
              <a:t>27</a:t>
            </a:fld>
            <a:endParaRPr lang="nl-NL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0 inleiding</a:t>
            </a:r>
          </a:p>
          <a:p>
            <a:r>
              <a:rPr lang="en-US"/>
              <a:t>     probleemstelling</a:t>
            </a:r>
          </a:p>
          <a:p>
            <a:r>
              <a:rPr lang="en-US"/>
              <a:t>     algemene visie</a:t>
            </a:r>
          </a:p>
          <a:p>
            <a:r>
              <a:rPr lang="en-US"/>
              <a:t>     in 1 slide: wat is het?</a:t>
            </a:r>
          </a:p>
          <a:p>
            <a:endParaRPr lang="en-US"/>
          </a:p>
          <a:p>
            <a:r>
              <a:rPr lang="en-US"/>
              <a:t>1 ontstaansgeschiedenis</a:t>
            </a:r>
          </a:p>
          <a:p>
            <a:r>
              <a:rPr lang="en-US"/>
              <a:t>     rol van diverse partijen</a:t>
            </a:r>
          </a:p>
          <a:p>
            <a:endParaRPr lang="en-US"/>
          </a:p>
          <a:p>
            <a:r>
              <a:rPr lang="en-US"/>
              <a:t>2 "technische acronymen"</a:t>
            </a:r>
          </a:p>
          <a:p>
            <a:r>
              <a:rPr lang="en-US"/>
              <a:t>     SKOS, concept versus term-based</a:t>
            </a:r>
          </a:p>
          <a:p>
            <a:r>
              <a:rPr lang="en-US"/>
              <a:t>     linked data, </a:t>
            </a:r>
          </a:p>
          <a:p>
            <a:r>
              <a:rPr lang="en-US"/>
              <a:t>     RESTful web services</a:t>
            </a:r>
          </a:p>
          <a:p>
            <a:endParaRPr lang="en-US"/>
          </a:p>
          <a:p>
            <a:r>
              <a:rPr lang="en-US"/>
              <a:t>3 functionele beschrijving en demo</a:t>
            </a:r>
          </a:p>
          <a:p>
            <a:r>
              <a:rPr lang="en-US"/>
              <a:t>     API</a:t>
            </a:r>
          </a:p>
          <a:p>
            <a:r>
              <a:rPr lang="en-US"/>
              <a:t>     OAI-PMH</a:t>
            </a:r>
          </a:p>
          <a:p>
            <a:r>
              <a:rPr lang="en-US"/>
              <a:t>     Dashboard</a:t>
            </a:r>
          </a:p>
          <a:p>
            <a:endParaRPr lang="en-US"/>
          </a:p>
          <a:p>
            <a:r>
              <a:rPr lang="en-US"/>
              <a:t>4 toepassingen in de praktijk</a:t>
            </a:r>
          </a:p>
          <a:p>
            <a:r>
              <a:rPr lang="en-US"/>
              <a:t>     Memorix en GTAA-gebruik</a:t>
            </a:r>
          </a:p>
          <a:p>
            <a:r>
              <a:rPr lang="en-US"/>
              <a:t>     generieke browser</a:t>
            </a:r>
          </a:p>
          <a:p>
            <a:r>
              <a:rPr lang="en-US"/>
              <a:t>     clavas</a:t>
            </a:r>
          </a:p>
          <a:p>
            <a:r>
              <a:rPr lang="en-US"/>
              <a:t>     link naar DEN thesaurus-overzicht</a:t>
            </a:r>
          </a:p>
          <a:p>
            <a:endParaRPr lang="en-US"/>
          </a:p>
          <a:p>
            <a:r>
              <a:rPr lang="en-US"/>
              <a:t>5 content en beschikbaarheid (open source, open data)</a:t>
            </a:r>
          </a:p>
          <a:p>
            <a:r>
              <a:rPr lang="en-US"/>
              <a:t>     gtaa, aat, ...</a:t>
            </a:r>
          </a:p>
          <a:p>
            <a:r>
              <a:rPr lang="en-US"/>
              <a:t>     licenties</a:t>
            </a:r>
          </a:p>
          <a:p>
            <a:endParaRPr lang="en-US"/>
          </a:p>
          <a:p>
            <a:r>
              <a:rPr lang="en-US"/>
              <a:t>6 stakeholders en toekomstige ontwikkeling</a:t>
            </a:r>
          </a:p>
          <a:p>
            <a:r>
              <a:rPr lang="en-US"/>
              <a:t>     belangstellende en betrokken partijen</a:t>
            </a:r>
          </a:p>
          <a:p>
            <a:r>
              <a:rPr lang="en-US"/>
              <a:t>     thesaurus-editor Beeld en Geluid</a:t>
            </a:r>
          </a:p>
          <a:p>
            <a:endParaRPr lang="en-US"/>
          </a:p>
          <a:p>
            <a:r>
              <a:rPr lang="en-US"/>
              <a:t>7 basis/onderdeel van een (inter)nationaal platform?</a:t>
            </a:r>
          </a:p>
          <a:p>
            <a:r>
              <a:rPr lang="en-US"/>
              <a:t>    samenwerkingsverband RCE, Beeld en Geluid, Naturalis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C9C0-7D07-4544-B0F8-F902F9EF241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0E931-4F7A-164B-B621-9D34A2B54C84}" type="slidenum">
              <a:rPr lang="nl-NL"/>
              <a:pPr/>
              <a:t>28</a:t>
            </a:fld>
            <a:endParaRPr lang="nl-NL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0E931-4F7A-164B-B621-9D34A2B54C84}" type="slidenum">
              <a:rPr lang="nl-NL"/>
              <a:pPr/>
              <a:t>29</a:t>
            </a:fld>
            <a:endParaRPr lang="nl-NL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0E931-4F7A-164B-B621-9D34A2B54C84}" type="slidenum">
              <a:rPr lang="nl-NL"/>
              <a:pPr/>
              <a:t>30</a:t>
            </a:fld>
            <a:endParaRPr lang="nl-NL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74281-76A7-FC4D-9A72-57C7FFF1B122}" type="slidenum">
              <a:rPr lang="nl-NL"/>
              <a:pPr/>
              <a:t>32</a:t>
            </a:fld>
            <a:endParaRPr lang="nl-N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2AD76-65E4-C240-A359-A338472C6763}" type="slidenum">
              <a:rPr lang="nl-NL"/>
              <a:pPr/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2AD76-65E4-C240-A359-A338472C6763}" type="slidenum">
              <a:rPr lang="nl-NL"/>
              <a:pPr/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2AD76-65E4-C240-A359-A338472C6763}" type="slidenum">
              <a:rPr lang="nl-NL"/>
              <a:pPr/>
              <a:t>35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67E0C-D73F-B047-AE3A-D3D614B66551}" type="slidenum">
              <a:rPr lang="nl-NL"/>
              <a:pPr/>
              <a:t>40</a:t>
            </a:fld>
            <a:endParaRPr lang="nl-NL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67E0C-D73F-B047-AE3A-D3D614B66551}" type="slidenum">
              <a:rPr lang="nl-NL"/>
              <a:pPr/>
              <a:t>41</a:t>
            </a:fld>
            <a:endParaRPr lang="nl-NL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C9C0-7D07-4544-B0F8-F902F9EF241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77889-E867-3A44-9A38-37FAB01D3551}" type="slidenum">
              <a:rPr lang="nl-NL"/>
              <a:pPr/>
              <a:t>6</a:t>
            </a:fld>
            <a:endParaRPr lang="nl-NL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C9C0-7D07-4544-B0F8-F902F9EF241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C9C0-7D07-4544-B0F8-F902F9EF241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7B1F0-E992-D34C-A08D-CF06DE5BB4F4}" type="slidenum">
              <a:rPr lang="nl-NL"/>
              <a:pPr/>
              <a:t>14</a:t>
            </a:fld>
            <a:endParaRPr lang="nl-N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A9A48-7E14-594F-BD2C-CB5BDA76C92A}" type="slidenum">
              <a:rPr lang="nl-NL"/>
              <a:pPr/>
              <a:t>15</a:t>
            </a:fld>
            <a:endParaRPr lang="nl-NL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Korte SKOS recapitulatie:</a:t>
            </a:r>
          </a:p>
          <a:p>
            <a:endParaRPr lang="en-US"/>
          </a:p>
          <a:p>
            <a:r>
              <a:rPr lang="en-US"/>
              <a:t>Links: termgebaseerd</a:t>
            </a:r>
          </a:p>
          <a:p>
            <a:r>
              <a:rPr lang="en-US"/>
              <a:t>Rechts: conceptgebaseerd (waarbij de termen labels zijn, gekoppeld aan concepten)</a:t>
            </a:r>
          </a:p>
          <a:p>
            <a:endParaRPr lang="en-US"/>
          </a:p>
          <a:p>
            <a:r>
              <a:rPr lang="en-US"/>
              <a:t>Term-&gt; prefLabel</a:t>
            </a:r>
          </a:p>
          <a:p>
            <a:r>
              <a:rPr lang="en-US"/>
              <a:t>Used for -&gt; altLabel</a:t>
            </a:r>
          </a:p>
          <a:p>
            <a:r>
              <a:rPr lang="en-US"/>
              <a:t>Broader, narrower term -&gt; broader, narrower concept</a:t>
            </a:r>
          </a:p>
          <a:p>
            <a:r>
              <a:rPr lang="en-US"/>
              <a:t>etc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7B1F0-E992-D34C-A08D-CF06DE5BB4F4}" type="slidenum">
              <a:rPr lang="nl-NL"/>
              <a:pPr/>
              <a:t>16</a:t>
            </a:fld>
            <a:endParaRPr lang="nl-N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C846-F653-0B4E-82D8-7ED5AA2F2ECC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112C-8AC8-F04E-B73E-51FA198F69F0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8651-5DAF-3047-BC03-8E96A817D195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1AB7-A1D1-4A46-AE08-0E00CFFD8EAF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BC9-0DBB-2747-AB12-8E646FB1C491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073F-4558-0145-8C0D-B13861D9F5BA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2492-C2E1-2F4A-8E2D-FD2078AE3D65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F2EF-61A3-C245-BB5C-E2150A9C15F3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C2BB-108A-CC4C-8B18-DD5BCFB51279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7271-6638-E440-8AB6-17E2252D12BF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5B70-8236-3D49-A406-6745A272E7B3}" type="datetime1">
              <a:rPr lang="en-US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OpenSKOS, site visit 25 april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5F8CE-DA0C-F84D-93F6-5BAC0F684E6D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openskos.org/api/concept/a5994c9c-3368-9e52-494c-89b0fa8cd263.rdf" TargetMode="External"/><Relationship Id="rId5" Type="http://schemas.openxmlformats.org/officeDocument/2006/relationships/hyperlink" Target="http://openskos.org/api/concept?id=http://data.beeldengeluid.nl/gtaa/30135&amp;format=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openskos.org/api/find-concepts?q=crisis&amp;format=rdf" TargetMode="External"/><Relationship Id="rId5" Type="http://schemas.openxmlformats.org/officeDocument/2006/relationships/hyperlink" Target="http://openskos.org/api/concept/a5994c9c-3368-9e52-494c-89b0fa8cd263.rdf" TargetMode="External"/><Relationship Id="rId6" Type="http://schemas.openxmlformats.org/officeDocument/2006/relationships/hyperlink" Target="http://openskos.org/api/find-concepts?q=crisis+collection:4&amp;format=json" TargetMode="External"/><Relationship Id="rId7" Type="http://schemas.openxmlformats.org/officeDocument/2006/relationships/hyperlink" Target="http://openskos.org/api/find-concepts?q=crisis+tenant:rkd&amp;format=json" TargetMode="External"/><Relationship Id="rId8" Type="http://schemas.openxmlformats.org/officeDocument/2006/relationships/hyperlink" Target="http://openskos.org/api/find-concepts?q=prefLabelText:rutte+collection:4+inScheme:http*Persoonsnamen&amp;format=json&amp;fl=prefLabel,scopeNot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openskos.org/api/concept/a5994c9c-3368-9e52-494c-89b0fa8cd263.rdf" TargetMode="External"/><Relationship Id="rId5" Type="http://schemas.openxmlformats.org/officeDocument/2006/relationships/hyperlink" Target="http://openskos.org/api/autocomplete/politi?returnLabel=prefLabel" TargetMode="External"/><Relationship Id="rId6" Type="http://schemas.openxmlformats.org/officeDocument/2006/relationships/hyperlink" Target="http://openskos.org/api/autocomplete/speelf?returnLabel=prefLabe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openskos.org/api/concept/a5994c9c-3368-9e52-494c-89b0fa8cd263.rdf" TargetMode="External"/><Relationship Id="rId5" Type="http://schemas.openxmlformats.org/officeDocument/2006/relationships/hyperlink" Target="http://openskos.org/api/institutions" TargetMode="External"/><Relationship Id="rId6" Type="http://schemas.openxmlformats.org/officeDocument/2006/relationships/hyperlink" Target="http://openskos.org/api/institutions?format=html" TargetMode="External"/><Relationship Id="rId7" Type="http://schemas.openxmlformats.org/officeDocument/2006/relationships/hyperlink" Target="http://openskos.org/api/collections/beng:gtaa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openskos.org/api/concept/a5994c9c-3368-9e52-494c-89b0fa8cd263.rdf" TargetMode="External"/><Relationship Id="rId5" Type="http://schemas.openxmlformats.org/officeDocument/2006/relationships/hyperlink" Target="http://openskos.org/dashboar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openskos.org/api/concept/a5994c9c-3368-9e52-494c-89b0fa8cd263.rdf" TargetMode="External"/><Relationship Id="rId5" Type="http://schemas.openxmlformats.org/officeDocument/2006/relationships/hyperlink" Target="http://openskos.org/%23ap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4335"/>
            <a:ext cx="7772400" cy="1470025"/>
          </a:xfrm>
        </p:spPr>
        <p:txBody>
          <a:bodyPr/>
          <a:lstStyle/>
          <a:p>
            <a:r>
              <a:rPr lang="en-US"/>
              <a:t>OpenSKOS / VocabulaireBank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1250"/>
            <a:ext cx="6400800" cy="1752600"/>
          </a:xfrm>
        </p:spPr>
        <p:txBody>
          <a:bodyPr/>
          <a:lstStyle/>
          <a:p>
            <a:r>
              <a:rPr lang="en-US"/>
              <a:t>Hennie Brugman</a:t>
            </a:r>
          </a:p>
          <a:p>
            <a:r>
              <a:rPr lang="en-US" sz="2000"/>
              <a:t>Meertens Instituut</a:t>
            </a:r>
            <a:endParaRPr lang="en-US" sz="2000"/>
          </a:p>
          <a:p>
            <a:r>
              <a:rPr lang="en-US" sz="2000"/>
              <a:t>Technisch coordinator CATCHPlus</a:t>
            </a:r>
          </a:p>
        </p:txBody>
      </p:sp>
      <p:pic>
        <p:nvPicPr>
          <p:cNvPr id="4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5495878" cy="16732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1555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202266" y="2590800"/>
            <a:ext cx="7408333" cy="1143000"/>
          </a:xfrm>
        </p:spPr>
        <p:txBody>
          <a:bodyPr/>
          <a:lstStyle/>
          <a:p>
            <a:pPr algn="l"/>
            <a:r>
              <a:rPr lang="nl-NL" sz="2800">
                <a:solidFill>
                  <a:srgbClr val="006699"/>
                </a:solidFill>
                <a:latin typeface="Arial" charset="0"/>
              </a:rPr>
              <a:t>Ontstaansgeschiedenis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31859C"/>
                </a:solidFill>
                <a:latin typeface="Arial"/>
                <a:cs typeface="Arial"/>
              </a:rPr>
              <a:t>VAS, versie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 eigen beheer gebouwd</a:t>
            </a:r>
          </a:p>
          <a:p>
            <a:pPr lvl="1"/>
            <a:r>
              <a:rPr lang="en-US"/>
              <a:t>Lourens van der Meij, VU</a:t>
            </a:r>
          </a:p>
          <a:p>
            <a:r>
              <a:rPr lang="en-US"/>
              <a:t> Tekortkomingen</a:t>
            </a:r>
          </a:p>
          <a:p>
            <a:pPr lvl="1"/>
            <a:r>
              <a:rPr lang="en-US"/>
              <a:t>Ontbrekende functionaliteit</a:t>
            </a:r>
            <a:endParaRPr lang="en-US"/>
          </a:p>
          <a:p>
            <a:pPr lvl="1"/>
            <a:r>
              <a:rPr lang="en-US"/>
              <a:t>Twijfel aan schaalbaarheid</a:t>
            </a:r>
          </a:p>
          <a:p>
            <a:pPr lvl="1"/>
            <a:r>
              <a:rPr lang="en-US"/>
              <a:t>API definitie kon netter</a:t>
            </a:r>
          </a:p>
          <a:p>
            <a:r>
              <a:rPr lang="en-US"/>
              <a:t>Desondanks succesvol</a:t>
            </a:r>
          </a:p>
          <a:p>
            <a:pPr lvl="1"/>
            <a:r>
              <a:rPr lang="en-US"/>
              <a:t>Jarenlang stabiel gedraaid en gebruikt</a:t>
            </a:r>
          </a:p>
          <a:p>
            <a:pPr lvl="1"/>
            <a:r>
              <a:rPr lang="en-US"/>
              <a:t>Toegepast tbv gebruik Beeld en Geluid thesaurus door Nationaal Archief (via Pictura’s Memorix tool)</a:t>
            </a:r>
          </a:p>
        </p:txBody>
      </p:sp>
      <p:pic>
        <p:nvPicPr>
          <p:cNvPr id="4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31859C"/>
                </a:solidFill>
                <a:latin typeface="Arial"/>
                <a:cs typeface="Arial"/>
              </a:rPr>
              <a:t>VAS, versie 2: OpenSKOS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Gedurende half jaar intensief overlegd door CATCHPlus, RCE, Adlib, Pictura, Trezorix</a:t>
            </a:r>
          </a:p>
          <a:p>
            <a:pPr lvl="1"/>
            <a:r>
              <a:rPr lang="en-US"/>
              <a:t>Op initiatief van en gehost door RCE</a:t>
            </a:r>
          </a:p>
          <a:p>
            <a:pPr lvl="1"/>
            <a:r>
              <a:rPr lang="en-US"/>
              <a:t>Mede naar aanleiding van VAS, versie 1</a:t>
            </a:r>
          </a:p>
          <a:p>
            <a:r>
              <a:rPr lang="en-US"/>
              <a:t>Doel: elkaars tools en omgevingen op elkaar aansluiten mbt vocabulaires/kennisstructuren</a:t>
            </a:r>
          </a:p>
          <a:p>
            <a:r>
              <a:rPr lang="en-US"/>
              <a:t>Uitkomst: architectuur-concept en REST API </a:t>
            </a:r>
            <a:r>
              <a:rPr lang="en-US" i="1"/>
              <a:t>specificatie</a:t>
            </a:r>
            <a:endParaRPr lang="en-US" i="1"/>
          </a:p>
          <a:p>
            <a:r>
              <a:rPr lang="en-US"/>
              <a:t>OpenSKOS </a:t>
            </a:r>
            <a:r>
              <a:rPr lang="en-US" i="1"/>
              <a:t>implementatie </a:t>
            </a:r>
            <a:r>
              <a:rPr lang="en-US"/>
              <a:t>is helemaal conform de uitkomsten van dit overleg</a:t>
            </a:r>
          </a:p>
        </p:txBody>
      </p:sp>
      <p:pic>
        <p:nvPicPr>
          <p:cNvPr id="4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1555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 algn="l"/>
            <a:r>
              <a:rPr lang="nl-NL" sz="2800">
                <a:solidFill>
                  <a:srgbClr val="006699"/>
                </a:solidFill>
                <a:latin typeface="Arial" charset="0"/>
              </a:rPr>
              <a:t>Technische acronymen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36195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SKOS, een ultrakorte primer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3914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SKOS kennisstructuren bestaan uit Concepten, onderverdeeld in ConceptSchemes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Concepten hebben een URL ter identificatie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Concepten hebben labels in 1 of meer talen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Concepten kunnen worden gedocumenteerd met ‘notes’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Concepten hebben onderling semantische relaties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broader, narrower, related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2579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1143000"/>
          </a:xfrm>
        </p:spPr>
        <p:txBody>
          <a:bodyPr/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SKOS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0" y="1981200"/>
            <a:ext cx="3779838" cy="3055938"/>
          </a:xfrm>
          <a:prstGeom prst="rect">
            <a:avLst/>
          </a:prstGeom>
          <a:solidFill>
            <a:srgbClr val="EEEEFF"/>
          </a:solidFill>
          <a:ln w="9525">
            <a:noFill/>
            <a:miter lim="800000"/>
            <a:headEnd/>
            <a:tailEnd/>
          </a:ln>
          <a:effectLst/>
        </p:spPr>
        <p:txBody>
          <a:bodyPr lIns="317400" tIns="0">
            <a:prstTxWarp prst="textNoShape">
              <a:avLst/>
            </a:prstTxWarp>
            <a:spAutoFit/>
          </a:bodyPr>
          <a:lstStyle/>
          <a:p>
            <a:r>
              <a:rPr lang="nl-NL" sz="1400" b="1">
                <a:latin typeface="Courier New" charset="0"/>
              </a:rPr>
              <a:t>Term</a:t>
            </a:r>
            <a:r>
              <a:rPr lang="nl-NL" sz="1400">
                <a:latin typeface="Courier New" charset="0"/>
              </a:rPr>
              <a:t>: Economic cooperation </a:t>
            </a:r>
          </a:p>
          <a:p>
            <a:r>
              <a:rPr lang="nl-NL" sz="1400" b="1">
                <a:latin typeface="Courier New" charset="0"/>
              </a:rPr>
              <a:t>Used For</a:t>
            </a:r>
            <a:r>
              <a:rPr lang="nl-NL" sz="1400">
                <a:latin typeface="Courier New" charset="0"/>
              </a:rPr>
              <a:t>: Economic co-operation </a:t>
            </a:r>
          </a:p>
          <a:p>
            <a:r>
              <a:rPr lang="nl-NL" sz="1400" b="1">
                <a:latin typeface="Courier New" charset="0"/>
              </a:rPr>
              <a:t>Broader terms</a:t>
            </a:r>
            <a:r>
              <a:rPr lang="nl-NL" sz="1400">
                <a:latin typeface="Courier New" charset="0"/>
              </a:rPr>
              <a:t>: Economic policy </a:t>
            </a:r>
          </a:p>
          <a:p>
            <a:r>
              <a:rPr lang="nl-NL" sz="1400" b="1">
                <a:latin typeface="Courier New" charset="0"/>
              </a:rPr>
              <a:t>Narrower terms</a:t>
            </a:r>
            <a:r>
              <a:rPr lang="nl-NL" sz="1400">
                <a:latin typeface="Courier New" charset="0"/>
              </a:rPr>
              <a:t>: Economic integration, </a:t>
            </a:r>
          </a:p>
          <a:p>
            <a:r>
              <a:rPr lang="nl-NL" sz="1400">
                <a:latin typeface="Courier New" charset="0"/>
              </a:rPr>
              <a:t>European economic cooperation, </a:t>
            </a:r>
          </a:p>
          <a:p>
            <a:r>
              <a:rPr lang="nl-NL" sz="1400">
                <a:latin typeface="Courier New" charset="0"/>
              </a:rPr>
              <a:t>European industrial cooperation, </a:t>
            </a:r>
          </a:p>
          <a:p>
            <a:r>
              <a:rPr lang="nl-NL" sz="1400">
                <a:latin typeface="Courier New" charset="0"/>
              </a:rPr>
              <a:t>Industrial cooperation </a:t>
            </a:r>
          </a:p>
          <a:p>
            <a:r>
              <a:rPr lang="nl-NL" sz="1400" b="1">
                <a:latin typeface="Courier New" charset="0"/>
              </a:rPr>
              <a:t>Related terms</a:t>
            </a:r>
            <a:r>
              <a:rPr lang="nl-NL" sz="1400">
                <a:latin typeface="Courier New" charset="0"/>
              </a:rPr>
              <a:t>: Interdependence </a:t>
            </a:r>
          </a:p>
          <a:p>
            <a:r>
              <a:rPr lang="nl-NL" sz="1400" b="1">
                <a:latin typeface="Courier New" charset="0"/>
              </a:rPr>
              <a:t>Scope Note</a:t>
            </a:r>
            <a:r>
              <a:rPr lang="nl-NL" sz="1400">
                <a:latin typeface="Courier New" charset="0"/>
              </a:rPr>
              <a:t>: Includes cooperative measures in banking, trade, industry etc., between and among countries.</a:t>
            </a:r>
            <a:r>
              <a:rPr lang="nl-NL" sz="1600"/>
              <a:t> </a:t>
            </a:r>
            <a:endParaRPr lang="nl-NL" sz="64000">
              <a:solidFill>
                <a:srgbClr val="FFFFFF"/>
              </a:solidFill>
            </a:endParaRPr>
          </a:p>
        </p:txBody>
      </p:sp>
      <p:pic>
        <p:nvPicPr>
          <p:cNvPr id="152583" name="Picture 7" descr="UKAT extract as an RDF gra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1734" y="669385"/>
            <a:ext cx="7535334" cy="602562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36195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SKOS en het semantisch web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3914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Concepten kunnen over grenzen van ConceptSchemes worden gelinkt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exactMatch, closeMatch, broadMatch, narrowMatch, relatedMatch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Mits een Concept een stabiele, resolvable URL heeft kan er </a:t>
            </a:r>
            <a:r>
              <a:rPr lang="en-GB" sz="2400" i="1">
                <a:latin typeface="Arial" charset="0"/>
                <a:ea typeface="Times New Roman" charset="0"/>
                <a:cs typeface="Times New Roman" charset="0"/>
              </a:rPr>
              <a:t>naar </a:t>
            </a: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gelinkt worden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Concepten kunnen zelf linken naar (Linked Open Data op) het web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36195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Nut/voordelen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901950"/>
            <a:ext cx="7391400" cy="319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Standardisatie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Sluit aan bij web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Concept- versus term-gebaseerd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4627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219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Linked Open Data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2743200" cy="3505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000">
                <a:latin typeface="Arial" charset="0"/>
              </a:rPr>
              <a:t>Een methode om data te tonen, delen en verbinden via ‘dereferencable URIs’ op het Web.</a:t>
            </a:r>
          </a:p>
          <a:p>
            <a:pPr marL="609600" indent="-609600">
              <a:lnSpc>
                <a:spcPct val="80000"/>
              </a:lnSpc>
            </a:pPr>
            <a:endParaRPr lang="en-GB" sz="200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CATCHPlus bijeenkomst - 10 juni 2011 - Meertens Instituut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8165" y="2362200"/>
            <a:ext cx="5991686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36195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Nut/voordelen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3914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Eenvoudige, gestandaardiseerde manier van webtoegang tot data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‘web van data’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893246"/>
          </a:xfrm>
        </p:spPr>
        <p:txBody>
          <a:bodyPr/>
          <a:lstStyle/>
          <a:p>
            <a:r>
              <a:rPr lang="en-US" sz="3200">
                <a:solidFill>
                  <a:srgbClr val="31859C"/>
                </a:solidFill>
                <a:latin typeface="Arial"/>
                <a:cs typeface="Arial"/>
              </a:rPr>
              <a:t>Overzicht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8151"/>
            <a:ext cx="8229600" cy="3537006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/>
              <a:t>Inleiding</a:t>
            </a:r>
          </a:p>
          <a:p>
            <a:pPr marL="514350" indent="-514350">
              <a:buFont typeface="+mj-lt"/>
              <a:buAutoNum type="arabicPeriod"/>
            </a:pPr>
            <a:endParaRPr lang="en-US" i="1"/>
          </a:p>
          <a:p>
            <a:pPr marL="514350" indent="-514350">
              <a:buFont typeface="+mj-lt"/>
              <a:buAutoNum type="arabicPeriod"/>
            </a:pPr>
            <a:r>
              <a:rPr lang="en-US" i="1"/>
              <a:t>Ontstaansgeschiedenis	</a:t>
            </a:r>
          </a:p>
          <a:p>
            <a:pPr marL="514350" indent="-514350">
              <a:buFont typeface="+mj-lt"/>
              <a:buAutoNum type="arabicPeriod"/>
            </a:pPr>
            <a:endParaRPr lang="en-US" i="1"/>
          </a:p>
          <a:p>
            <a:pPr marL="514350" indent="-514350">
              <a:buFont typeface="+mj-lt"/>
              <a:buAutoNum type="arabicPeriod"/>
            </a:pPr>
            <a:r>
              <a:rPr lang="en-US" i="1"/>
              <a:t>“Technische acronymen”	</a:t>
            </a:r>
          </a:p>
          <a:p>
            <a:pPr marL="514350" indent="-514350">
              <a:buFont typeface="+mj-lt"/>
              <a:buAutoNum type="arabicPeriod"/>
            </a:pPr>
            <a:endParaRPr lang="en-US" i="1"/>
          </a:p>
          <a:p>
            <a:pPr marL="514350" indent="-514350">
              <a:buFont typeface="+mj-lt"/>
              <a:buAutoNum type="arabicPeriod"/>
            </a:pPr>
            <a:r>
              <a:rPr lang="en-US" i="1"/>
              <a:t>Functionele beschrijving en demo</a:t>
            </a:r>
          </a:p>
          <a:p>
            <a:pPr marL="514350" indent="-514350">
              <a:buFont typeface="+mj-lt"/>
              <a:buAutoNum type="arabicPeriod"/>
            </a:pPr>
            <a:endParaRPr lang="en-US" i="1"/>
          </a:p>
          <a:p>
            <a:pPr marL="514350" indent="-514350">
              <a:buFont typeface="+mj-lt"/>
              <a:buAutoNum type="arabicPeriod"/>
            </a:pPr>
            <a:r>
              <a:rPr lang="en-US" i="1"/>
              <a:t>Toepassingen in de praktijk</a:t>
            </a:r>
          </a:p>
          <a:p>
            <a:pPr marL="514350" indent="-514350">
              <a:buFont typeface="+mj-lt"/>
              <a:buAutoNum type="arabicPeriod"/>
            </a:pPr>
            <a:endParaRPr lang="en-US" i="1"/>
          </a:p>
          <a:p>
            <a:pPr marL="514350" indent="-514350">
              <a:buFont typeface="+mj-lt"/>
              <a:buAutoNum type="arabicPeriod"/>
            </a:pPr>
            <a:r>
              <a:rPr lang="en-US" i="1"/>
              <a:t>Content en beschikbaarheid</a:t>
            </a:r>
          </a:p>
          <a:p>
            <a:pPr marL="514350" indent="-514350">
              <a:buFont typeface="+mj-lt"/>
              <a:buAutoNum type="arabicPeriod"/>
            </a:pPr>
            <a:endParaRPr lang="en-US" i="1"/>
          </a:p>
          <a:p>
            <a:pPr marL="514350" indent="-514350">
              <a:buFont typeface="+mj-lt"/>
              <a:buAutoNum type="arabicPeriod"/>
            </a:pPr>
            <a:r>
              <a:rPr lang="en-US" i="1"/>
              <a:t>Stakeholders en toekomstige ontwikkelingen</a:t>
            </a:r>
          </a:p>
          <a:p>
            <a:pPr marL="514350" indent="-514350">
              <a:buFont typeface="+mj-lt"/>
              <a:buAutoNum type="arabicPeriod"/>
            </a:pPr>
            <a:endParaRPr lang="en-US" i="1"/>
          </a:p>
          <a:p>
            <a:pPr marL="514350" indent="-514350">
              <a:buFont typeface="+mj-lt"/>
              <a:buAutoNum type="arabicPeriod"/>
            </a:pPr>
            <a:r>
              <a:rPr lang="en-US" i="1"/>
              <a:t>Basis/onderdeel van een (inter)nationaal platform?</a:t>
            </a:r>
          </a:p>
        </p:txBody>
      </p:sp>
      <p:pic>
        <p:nvPicPr>
          <p:cNvPr id="4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36195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RESTful web services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391400" cy="3505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Web service: 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S</a:t>
            </a: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oftware die interactie tussen machines over het web  mogelijk maakt (“afspraken over vragen en antwoorden”)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RESTful: 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Gebruikt standaard protocollen van world wide web (http)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Beschrijft resultaten zoveel mogelijk als (online) ‘resources’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Aan te roepen via gewone URLs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In principe eenvoudig in gebruik en schaalbaar</a:t>
            </a:r>
            <a:endParaRPr lang="en-GB" sz="2000">
              <a:latin typeface="Arial" charset="0"/>
              <a:ea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Voor gebruik vanuit software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Dus primair voor gebruik door programmeurs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Middleware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Linked Data is een specifieke instantie van een RESTful web service</a:t>
            </a:r>
            <a:endParaRPr lang="en-GB" sz="240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36195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Nut/voordelen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901950"/>
            <a:ext cx="7391400" cy="319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Standaard vorm van communicatie tussen machines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Modulair, gelaagd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Beter over verschillende machines en instellingen te verspreiden</a:t>
            </a:r>
            <a:endParaRPr lang="en-GB" sz="2400">
              <a:latin typeface="Arial" charset="0"/>
              <a:ea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Allerlei verschillende toepassingen ‘er bovenop’ te bouwen</a:t>
            </a:r>
            <a:endParaRPr lang="en-GB" sz="240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1555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 algn="l"/>
            <a:r>
              <a:rPr lang="nl-NL" sz="2800">
                <a:solidFill>
                  <a:srgbClr val="006699"/>
                </a:solidFill>
                <a:latin typeface="Arial" charset="0"/>
              </a:rPr>
              <a:t>Functionele beschrijving en demo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31859C"/>
                </a:solidFill>
                <a:latin typeface="Arial"/>
                <a:cs typeface="Arial"/>
              </a:rPr>
              <a:t>Architectuur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23</a:t>
            </a:fld>
            <a:endParaRPr lang="en-US"/>
          </a:p>
        </p:txBody>
      </p:sp>
      <p:pic>
        <p:nvPicPr>
          <p:cNvPr id="6" name="Picture 5" descr="schema-uitwissel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4964" y="1281445"/>
            <a:ext cx="7893893" cy="5578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3350" y="1083723"/>
            <a:ext cx="3645011" cy="1200329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RESTful API</a:t>
            </a:r>
          </a:p>
          <a:p>
            <a:r>
              <a:rPr lang="en-US">
                <a:solidFill>
                  <a:schemeClr val="bg1"/>
                </a:solidFill>
              </a:rPr>
              <a:t>Dashboard voor interactieve toegang</a:t>
            </a:r>
          </a:p>
          <a:p>
            <a:r>
              <a:rPr lang="en-US">
                <a:solidFill>
                  <a:schemeClr val="bg1"/>
                </a:solidFill>
              </a:rPr>
              <a:t>OAI-PMH data provider en harvester</a:t>
            </a:r>
          </a:p>
          <a:p>
            <a:r>
              <a:rPr lang="en-US">
                <a:solidFill>
                  <a:schemeClr val="bg1"/>
                </a:solidFill>
              </a:rPr>
              <a:t>Upload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8723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RESTful API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391400" cy="350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Concept resolve API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Find API 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Autocomplete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CRUD </a:t>
            </a:r>
            <a:r>
              <a:rPr lang="en-US" sz="2000">
                <a:latin typeface="Arial" charset="0"/>
              </a:rPr>
              <a:t>(create, retrieve, update, delete)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Institutions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Collections</a:t>
            </a: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8723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427133" y="334963"/>
            <a:ext cx="3259667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Demo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45733"/>
            <a:ext cx="7391400" cy="4250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Concept resolve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  <a:hlinkClick r:id="rId4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4"/>
              </a:rPr>
              <a:t>api/concept/a5994c9c-3368-9e52-494c-89b0fa8cd263.rdf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5"/>
              </a:rPr>
              <a:t>api/concept?id=http://data.beeldengeluid.nl/gtaa/30135&amp;format=html 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8723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427133" y="334963"/>
            <a:ext cx="3259667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Demo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45733"/>
            <a:ext cx="7391400" cy="425026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Find API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4"/>
              </a:rPr>
              <a:t>api/find-concepts?q=crisis&amp;format=rdf</a:t>
            </a:r>
            <a:endParaRPr lang="en-US" sz="2400">
              <a:latin typeface="Arial" charset="0"/>
              <a:hlinkClick r:id="rId5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  <a:hlinkClick r:id="rId5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6"/>
              </a:rPr>
              <a:t>api/find-concepts?q=crisis+collection:4&amp;format=json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7"/>
              </a:rPr>
              <a:t>api/find-concepts?q=crisis+tenant:rkd&amp;format=json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8"/>
              </a:rPr>
              <a:t>api/find-concepts?q=prefLabelText:rutte+collection:4+inScheme:http*Persoonsnamen&amp;format=json&amp;fl=prefLabel,scopeNote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8723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427133" y="334963"/>
            <a:ext cx="3259667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Demo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45733"/>
            <a:ext cx="7391400" cy="4250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Autocomplete API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  <a:hlinkClick r:id="rId4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5"/>
              </a:rPr>
              <a:t>api/autocomplete/politi?returnLabel=prefLabel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6"/>
              </a:rPr>
              <a:t>api/autocomplete/speelf?returnLabel=prefLabel</a:t>
            </a: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8723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427133" y="334963"/>
            <a:ext cx="3259667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Demo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45733"/>
            <a:ext cx="7391400" cy="4250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Institutions, Collections API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  <a:hlinkClick r:id="rId4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in RDF: </a:t>
            </a:r>
            <a:r>
              <a:rPr lang="en-US" sz="2400">
                <a:latin typeface="Arial" charset="0"/>
                <a:hlinkClick r:id="rId5"/>
              </a:rPr>
              <a:t>/api/institutions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in HTML: </a:t>
            </a:r>
            <a:r>
              <a:rPr lang="en-US" sz="2400">
                <a:latin typeface="Arial" charset="0"/>
                <a:hlinkClick r:id="rId6"/>
              </a:rPr>
              <a:t>/api/institutions?format=html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7"/>
              </a:rPr>
              <a:t>/api/collections/beng:gtaa.html</a:t>
            </a: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8723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427133" y="334963"/>
            <a:ext cx="3259667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Demo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45733"/>
            <a:ext cx="7391400" cy="4250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Dashboard en upload module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  <a:hlinkClick r:id="rId4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5"/>
              </a:rPr>
              <a:t>http://openskos.org/dashboard</a:t>
            </a:r>
            <a:endParaRPr lang="en-US" sz="24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1555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 algn="l"/>
            <a:r>
              <a:rPr lang="nl-NL" sz="2800">
                <a:solidFill>
                  <a:srgbClr val="006699"/>
                </a:solidFill>
                <a:latin typeface="Arial" charset="0"/>
              </a:rPr>
              <a:t>Inleiding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8723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>
          <a:xfrm>
            <a:off x="5427133" y="334963"/>
            <a:ext cx="3259667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Demo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45733"/>
            <a:ext cx="7391400" cy="4250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OAI-PMH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  <a:hlinkClick r:id="rId4"/>
            </a:endParaRP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  <a:hlinkClick r:id="rId5"/>
              </a:rPr>
              <a:t>OAI voorbeelden</a:t>
            </a:r>
            <a:endParaRPr lang="en-US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1555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 algn="l"/>
            <a:r>
              <a:rPr lang="nl-NL" sz="2800">
                <a:solidFill>
                  <a:srgbClr val="006699"/>
                </a:solidFill>
                <a:latin typeface="Arial" charset="0"/>
              </a:rPr>
              <a:t>Toepassingen in de praktijk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38243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Client tools en diensten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901950"/>
            <a:ext cx="7391400" cy="3194050"/>
          </a:xfrm>
        </p:spPr>
        <p:txBody>
          <a:bodyPr>
            <a:normAutofit/>
          </a:bodyPr>
          <a:lstStyle/>
          <a:p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Bruikbaar voor CATCHPlus cases</a:t>
            </a:r>
          </a:p>
          <a:p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CLARIN(-NL) CLAVAS project</a:t>
            </a:r>
          </a:p>
          <a:p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Nationaal Archief gebruikt de API voor toegang tot de Beeld en Geluid GTAA thesaurus (via Memorix)</a:t>
            </a:r>
          </a:p>
          <a:p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Generieke browse- en zoek- web applicatie </a:t>
            </a: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– Q42</a:t>
            </a:r>
          </a:p>
          <a:p>
            <a:endParaRPr lang="en-GB" sz="2000">
              <a:latin typeface="Arial" charset="0"/>
              <a:ea typeface="Times New Roman" charset="0"/>
              <a:cs typeface="Times New Roman" charset="0"/>
            </a:endParaRPr>
          </a:p>
          <a:p>
            <a:endParaRPr lang="en-GB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27" y="439188"/>
            <a:ext cx="7981950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510"/>
            <a:ext cx="9137520" cy="601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390"/>
            <a:ext cx="9144000" cy="600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1555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 algn="l"/>
            <a:r>
              <a:rPr lang="nl-NL" sz="2800">
                <a:solidFill>
                  <a:srgbClr val="006699"/>
                </a:solidFill>
                <a:latin typeface="Arial" charset="0"/>
              </a:rPr>
              <a:t>Content en beschikbaarheid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53251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/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Content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391400" cy="3505200"/>
          </a:xfrm>
        </p:spPr>
        <p:txBody>
          <a:bodyPr>
            <a:normAutofit/>
          </a:bodyPr>
          <a:lstStyle/>
          <a:p>
            <a:r>
              <a:rPr lang="en-GB">
                <a:latin typeface="Arial" charset="0"/>
                <a:ea typeface="Times New Roman" charset="0"/>
                <a:cs typeface="Times New Roman" charset="0"/>
              </a:rPr>
              <a:t>GTAA (via Beeld en Geluid)</a:t>
            </a:r>
          </a:p>
          <a:p>
            <a:pPr lvl="1"/>
            <a:r>
              <a:rPr lang="en-GB">
                <a:latin typeface="Arial" charset="0"/>
                <a:ea typeface="Times New Roman" charset="0"/>
                <a:cs typeface="Times New Roman" charset="0"/>
              </a:rPr>
              <a:t>2 eigen OpenSKOS instanties</a:t>
            </a:r>
          </a:p>
          <a:p>
            <a:pPr lvl="1"/>
            <a:r>
              <a:rPr lang="en-GB">
                <a:latin typeface="Arial" charset="0"/>
                <a:ea typeface="Times New Roman" charset="0"/>
                <a:cs typeface="Times New Roman" charset="0"/>
              </a:rPr>
              <a:t>Open Database Licentie</a:t>
            </a:r>
          </a:p>
          <a:p>
            <a:r>
              <a:rPr lang="en-GB">
                <a:latin typeface="Arial" charset="0"/>
                <a:ea typeface="Times New Roman" charset="0"/>
                <a:cs typeface="Times New Roman" charset="0"/>
              </a:rPr>
              <a:t>AAT-NED (via RKD)</a:t>
            </a:r>
          </a:p>
          <a:p>
            <a:pPr lvl="1"/>
            <a:r>
              <a:rPr lang="en-GB">
                <a:latin typeface="Arial" charset="0"/>
                <a:ea typeface="Times New Roman" charset="0"/>
                <a:cs typeface="Times New Roman" charset="0"/>
              </a:rPr>
              <a:t>Door RKD beschikbaar gesteld</a:t>
            </a:r>
          </a:p>
          <a:p>
            <a:pPr lvl="1"/>
            <a:r>
              <a:rPr lang="en-GB">
                <a:latin typeface="Arial" charset="0"/>
                <a:ea typeface="Times New Roman" charset="0"/>
                <a:cs typeface="Times New Roman" charset="0"/>
              </a:rPr>
              <a:t>Licentie?</a:t>
            </a:r>
            <a:endParaRPr lang="en-GB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53251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16966" y="457200"/>
            <a:ext cx="4072467" cy="1143000"/>
          </a:xfrm>
        </p:spPr>
        <p:txBody>
          <a:bodyPr/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Beschikbaarheid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78933" y="1600200"/>
            <a:ext cx="7603067" cy="4495800"/>
          </a:xfrm>
        </p:spPr>
        <p:txBody>
          <a:bodyPr>
            <a:normAutofit fontScale="92500" lnSpcReduction="20000"/>
          </a:bodyPr>
          <a:lstStyle/>
          <a:p>
            <a:r>
              <a:rPr lang="en-GB">
                <a:latin typeface="Arial" charset="0"/>
                <a:ea typeface="Times New Roman" charset="0"/>
                <a:cs typeface="Times New Roman" charset="0"/>
              </a:rPr>
              <a:t>Broncode is onder Open source licentie en online beschikbaar (GitHub)</a:t>
            </a:r>
          </a:p>
          <a:p>
            <a:r>
              <a:rPr lang="en-GB">
                <a:latin typeface="Arial" charset="0"/>
                <a:ea typeface="Times New Roman" charset="0"/>
                <a:cs typeface="Times New Roman" charset="0"/>
              </a:rPr>
              <a:t>We promoten Open Database licenties en Creative Commons</a:t>
            </a:r>
          </a:p>
          <a:p>
            <a:r>
              <a:rPr lang="en-GB">
                <a:latin typeface="Arial" charset="0"/>
                <a:ea typeface="Times New Roman" charset="0"/>
                <a:cs typeface="Times New Roman" charset="0"/>
              </a:rPr>
              <a:t>We promoten vrij gebruik van services</a:t>
            </a:r>
          </a:p>
          <a:p>
            <a:pPr lvl="1"/>
            <a:r>
              <a:rPr lang="en-GB">
                <a:latin typeface="Arial" charset="0"/>
                <a:ea typeface="Times New Roman" charset="0"/>
                <a:cs typeface="Times New Roman" charset="0"/>
              </a:rPr>
              <a:t>M.u.v. schrijf-acties via API en Dashboard toegang</a:t>
            </a:r>
            <a:endParaRPr lang="en-GB">
              <a:latin typeface="Arial" charset="0"/>
              <a:ea typeface="Times New Roman" charset="0"/>
              <a:cs typeface="Times New Roman" charset="0"/>
            </a:endParaRPr>
          </a:p>
          <a:p>
            <a:pPr lvl="1"/>
            <a:r>
              <a:rPr lang="en-GB">
                <a:latin typeface="Arial" charset="0"/>
                <a:ea typeface="Times New Roman" charset="0"/>
                <a:cs typeface="Times New Roman" charset="0"/>
              </a:rPr>
              <a:t>Iedereen kan eigen instantie van OpenSKOS draaien</a:t>
            </a:r>
          </a:p>
          <a:p>
            <a:r>
              <a:rPr lang="en-GB">
                <a:latin typeface="Arial" charset="0"/>
                <a:ea typeface="Times New Roman" charset="0"/>
                <a:cs typeface="Times New Roman" charset="0"/>
              </a:rPr>
              <a:t>Pictura biedt 10 jaar hosting van OpenSKOS aan</a:t>
            </a:r>
            <a:endParaRPr lang="en-GB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1555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 algn="l"/>
            <a:r>
              <a:rPr lang="nl-NL" sz="2800">
                <a:solidFill>
                  <a:srgbClr val="006699"/>
                </a:solidFill>
                <a:latin typeface="Arial" charset="0"/>
              </a:rPr>
              <a:t>Stakeholders en toekomstige ontwikkelingen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733" y="694262"/>
            <a:ext cx="5317066" cy="960438"/>
          </a:xfrm>
        </p:spPr>
        <p:txBody>
          <a:bodyPr>
            <a:normAutofit fontScale="90000"/>
          </a:bodyPr>
          <a:lstStyle/>
          <a:p>
            <a:r>
              <a:rPr lang="en-US" sz="3200">
                <a:solidFill>
                  <a:srgbClr val="31859C"/>
                </a:solidFill>
                <a:latin typeface="Arial"/>
                <a:cs typeface="Arial"/>
              </a:rPr>
              <a:t>Problemen mbt gebruik van vocabulaires</a:t>
            </a:r>
            <a:br>
              <a:rPr lang="en-US" sz="3200">
                <a:solidFill>
                  <a:srgbClr val="31859C"/>
                </a:solidFill>
                <a:latin typeface="Arial"/>
                <a:cs typeface="Arial"/>
              </a:rPr>
            </a:br>
            <a:endParaRPr lang="en-US" sz="3200">
              <a:solidFill>
                <a:srgbClr val="31859C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46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Bouwen en beheren van thesauri is tijdrovend</a:t>
            </a:r>
          </a:p>
          <a:p>
            <a:pPr lvl="1"/>
            <a:r>
              <a:rPr lang="en-US"/>
              <a:t>Liever hergebruik</a:t>
            </a:r>
          </a:p>
          <a:p>
            <a:pPr lvl="1"/>
            <a:r>
              <a:rPr lang="en-US"/>
              <a:t>Hoe ontdek en evalueer je bestaande thesauri?</a:t>
            </a:r>
          </a:p>
          <a:p>
            <a:r>
              <a:rPr lang="en-US"/>
              <a:t>Je software-tools moeten specifieke thesauri ondersteunen</a:t>
            </a:r>
          </a:p>
          <a:p>
            <a:r>
              <a:rPr lang="en-US"/>
              <a:t>Meestal hooguit als browsable en doorzoekbare website gepubliceerd</a:t>
            </a:r>
          </a:p>
          <a:p>
            <a:pPr lvl="1"/>
            <a:r>
              <a:rPr lang="en-US"/>
              <a:t>Niet als data, niet in standaardvorm</a:t>
            </a:r>
          </a:p>
          <a:p>
            <a:r>
              <a:rPr lang="en-US"/>
              <a:t>Toolbouwers moeten veel maatwerk verrichten</a:t>
            </a:r>
            <a:endParaRPr lang="en-US"/>
          </a:p>
        </p:txBody>
      </p:sp>
      <p:pic>
        <p:nvPicPr>
          <p:cNvPr id="4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20835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4389966" y="457200"/>
            <a:ext cx="4326467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Stakeholders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896533"/>
            <a:ext cx="7391400" cy="4459817"/>
          </a:xfrm>
        </p:spPr>
        <p:txBody>
          <a:bodyPr>
            <a:normAutofit fontScale="77500" lnSpcReduction="20000"/>
          </a:bodyPr>
          <a:lstStyle/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Adlib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Beeld en Geluid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Clarin/Clavas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DEN</a:t>
            </a:r>
            <a:endParaRPr lang="en-GB" sz="2800">
              <a:latin typeface="Arial" charset="0"/>
              <a:ea typeface="Times New Roman" charset="0"/>
              <a:cs typeface="Times New Roman" charset="0"/>
            </a:endParaRP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KB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Meertens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Nationaal Archief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Naturalis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Pictura</a:t>
            </a:r>
            <a:endParaRPr lang="en-GB" sz="2800">
              <a:latin typeface="Arial" charset="0"/>
              <a:ea typeface="Times New Roman" charset="0"/>
              <a:cs typeface="Times New Roman" charset="0"/>
            </a:endParaRP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RCE</a:t>
            </a:r>
            <a:endParaRPr lang="en-GB" sz="2800">
              <a:latin typeface="Arial" charset="0"/>
              <a:ea typeface="Times New Roman" charset="0"/>
              <a:cs typeface="Times New Roman" charset="0"/>
            </a:endParaRP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RKD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Trezorix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Werkgroep erfgoedthesauri</a:t>
            </a:r>
          </a:p>
          <a:p>
            <a:endParaRPr lang="en-GB">
              <a:latin typeface="Arial" charset="0"/>
              <a:ea typeface="Times New Roman" charset="0"/>
              <a:cs typeface="Times New Roman" charset="0"/>
            </a:endParaRPr>
          </a:p>
          <a:p>
            <a:endParaRPr lang="en-GB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20835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Toekomst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391400" cy="3505200"/>
          </a:xfrm>
        </p:spPr>
        <p:txBody>
          <a:bodyPr>
            <a:normAutofit fontScale="77500" lnSpcReduction="20000"/>
          </a:bodyPr>
          <a:lstStyle/>
          <a:p>
            <a:r>
              <a:rPr lang="en-GB" sz="2800">
                <a:latin typeface="Arial" charset="0"/>
                <a:ea typeface="Times New Roman" charset="0"/>
                <a:cs typeface="Times New Roman" charset="0"/>
                <a:sym typeface="Wingdings" charset="2"/>
              </a:rPr>
              <a:t>Linken met nieuwe “DEN inventarisatie van erfgoedthesauri”</a:t>
            </a:r>
          </a:p>
          <a:p>
            <a:r>
              <a:rPr lang="en-GB">
                <a:latin typeface="Arial" charset="0"/>
                <a:ea typeface="Times New Roman" charset="0"/>
                <a:cs typeface="Times New Roman" charset="0"/>
                <a:sym typeface="Wingdings" charset="2"/>
              </a:rPr>
              <a:t>Uitbreiden van de inhoud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Meerdere OpenSKOS instanties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Beeld en Geluid: bouwen thesaurusbeheerapplicatie</a:t>
            </a:r>
          </a:p>
          <a:p>
            <a:r>
              <a:rPr lang="en-GB" sz="2800">
                <a:latin typeface="Arial" charset="0"/>
                <a:ea typeface="Times New Roman" charset="0"/>
                <a:cs typeface="Times New Roman" charset="0"/>
              </a:rPr>
              <a:t>Pilot in overweging</a:t>
            </a:r>
          </a:p>
          <a:p>
            <a:pPr lvl="1"/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RCE, Beeld en Geluid, Meertens</a:t>
            </a:r>
          </a:p>
          <a:p>
            <a:r>
              <a:rPr lang="en-GB">
                <a:latin typeface="Arial" charset="0"/>
                <a:ea typeface="Times New Roman" charset="0"/>
                <a:cs typeface="Times New Roman" charset="0"/>
              </a:rPr>
              <a:t>Presentaties</a:t>
            </a:r>
          </a:p>
          <a:p>
            <a:pPr lvl="1"/>
            <a:r>
              <a:rPr lang="en-GB">
                <a:latin typeface="Arial" charset="0"/>
                <a:ea typeface="Times New Roman" charset="0"/>
                <a:cs typeface="Times New Roman" charset="0"/>
              </a:rPr>
              <a:t>KVAN dagen (juni 2012, met Pictura en BenG)</a:t>
            </a:r>
          </a:p>
          <a:p>
            <a:pPr lvl="1"/>
            <a:r>
              <a:rPr lang="en-GB">
                <a:latin typeface="Arial" charset="0"/>
                <a:ea typeface="Times New Roman" charset="0"/>
                <a:cs typeface="Times New Roman" charset="0"/>
              </a:rPr>
              <a:t>LREC conferentie Istanbul (mei 2012)</a:t>
            </a:r>
          </a:p>
          <a:p>
            <a:endParaRPr lang="en-GB">
              <a:latin typeface="Arial" charset="0"/>
              <a:ea typeface="Times New Roman" charset="0"/>
              <a:cs typeface="Times New Roman" charset="0"/>
            </a:endParaRPr>
          </a:p>
          <a:p>
            <a:endParaRPr lang="en-GB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51555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</p:spPr>
        <p:txBody>
          <a:bodyPr/>
          <a:lstStyle/>
          <a:p>
            <a:pPr algn="l"/>
            <a:r>
              <a:rPr lang="nl-NL" sz="2800">
                <a:solidFill>
                  <a:srgbClr val="006699"/>
                </a:solidFill>
                <a:latin typeface="Arial" charset="0"/>
              </a:rPr>
              <a:t>Basis/onderdeel van een (inter)nationaal platform?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31859C"/>
                </a:solidFill>
                <a:latin typeface="Arial"/>
                <a:cs typeface="Arial"/>
              </a:rPr>
              <a:t>V</a:t>
            </a:r>
            <a:r>
              <a:rPr lang="en-US" sz="3200">
                <a:solidFill>
                  <a:srgbClr val="31859C"/>
                </a:solidFill>
                <a:latin typeface="Arial"/>
                <a:cs typeface="Arial"/>
              </a:rPr>
              <a:t>isie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5</a:t>
            </a:fld>
            <a:endParaRPr lang="en-US"/>
          </a:p>
        </p:txBody>
      </p:sp>
      <p:pic>
        <p:nvPicPr>
          <p:cNvPr id="6" name="Picture 5" descr="schema-uitwissel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4964" y="1281445"/>
            <a:ext cx="7893893" cy="5578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286000" y="2901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32099" name="Picture 3" descr="CATCH-Plus_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372535"/>
            <a:ext cx="4876800" cy="114300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31859C"/>
                </a:solidFill>
                <a:latin typeface="Arial" charset="0"/>
              </a:rPr>
              <a:t>OpenSKOS doelen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2015067"/>
            <a:ext cx="7391400" cy="40809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Standaard </a:t>
            </a:r>
            <a:r>
              <a:rPr lang="en-GB" sz="2400" i="1">
                <a:solidFill>
                  <a:srgbClr val="006699"/>
                </a:solidFill>
                <a:latin typeface="Arial" charset="0"/>
                <a:ea typeface="Times New Roman" charset="0"/>
                <a:cs typeface="Times New Roman" charset="0"/>
              </a:rPr>
              <a:t>formaat</a:t>
            </a: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 en </a:t>
            </a:r>
            <a:r>
              <a:rPr lang="en-GB" sz="2400" i="1">
                <a:solidFill>
                  <a:srgbClr val="006699"/>
                </a:solidFill>
                <a:latin typeface="Arial" charset="0"/>
                <a:ea typeface="Times New Roman" charset="0"/>
                <a:cs typeface="Times New Roman" charset="0"/>
              </a:rPr>
              <a:t>access</a:t>
            </a: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 methoden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SKOS, SKOS gebaseerde REST API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Web </a:t>
            </a:r>
            <a:r>
              <a:rPr lang="en-GB" sz="2400" i="1">
                <a:solidFill>
                  <a:srgbClr val="006699"/>
                </a:solidFill>
                <a:latin typeface="Arial" charset="0"/>
                <a:ea typeface="Times New Roman" charset="0"/>
                <a:cs typeface="Times New Roman" charset="0"/>
              </a:rPr>
              <a:t>publicatie</a:t>
            </a: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 van vocabulaires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Als Linked Open Data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Als doorzoekbare en browse-bare dataset </a:t>
            </a:r>
            <a:r>
              <a:rPr lang="en-GB" sz="2000">
                <a:latin typeface="Arial" charset="0"/>
                <a:ea typeface="Times New Roman" charset="0"/>
                <a:cs typeface="Times New Roman" charset="0"/>
                <a:sym typeface="Wingdings" charset="2"/>
              </a:rPr>
              <a:t> REST API</a:t>
            </a:r>
            <a:endParaRPr lang="en-GB" sz="2000">
              <a:latin typeface="Arial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Te gebruiken voor duurzame referenties naar concepten </a:t>
            </a:r>
            <a:r>
              <a:rPr lang="en-GB" sz="2000">
                <a:latin typeface="Arial" charset="0"/>
                <a:ea typeface="Times New Roman" charset="0"/>
                <a:cs typeface="Times New Roman" charset="0"/>
                <a:sym typeface="Wingdings" charset="2"/>
              </a:rPr>
              <a:t> persistente identifiers en/of stabiele URLs</a:t>
            </a:r>
          </a:p>
          <a:p>
            <a:pPr lvl="1">
              <a:lnSpc>
                <a:spcPct val="80000"/>
              </a:lnSpc>
            </a:pPr>
            <a:r>
              <a:rPr lang="en-GB" sz="2000">
                <a:latin typeface="Arial" charset="0"/>
                <a:ea typeface="Times New Roman" charset="0"/>
                <a:cs typeface="Times New Roman" charset="0"/>
                <a:sym typeface="Wingdings" charset="2"/>
              </a:rPr>
              <a:t>Te harvesten door middel van OAI-PMH</a:t>
            </a:r>
            <a:endParaRPr lang="en-GB" sz="2000">
              <a:latin typeface="Arial" charset="0"/>
              <a:ea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Bevorderen </a:t>
            </a:r>
            <a:r>
              <a:rPr lang="en-GB" sz="2400" i="1">
                <a:solidFill>
                  <a:srgbClr val="006699"/>
                </a:solidFill>
                <a:latin typeface="Arial" charset="0"/>
                <a:ea typeface="Times New Roman" charset="0"/>
                <a:cs typeface="Times New Roman" charset="0"/>
              </a:rPr>
              <a:t>semantische interoperabiliteit</a:t>
            </a: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 door het ondersteunen van ‘alignments’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  <a:ea typeface="Times New Roman" charset="0"/>
                <a:cs typeface="Times New Roman" charset="0"/>
              </a:rPr>
              <a:t>Stimuleren van Open </a:t>
            </a:r>
            <a:r>
              <a:rPr lang="en-GB" sz="2400" i="1">
                <a:solidFill>
                  <a:srgbClr val="006699"/>
                </a:solidFill>
                <a:latin typeface="Arial" charset="0"/>
                <a:ea typeface="Times New Roman" charset="0"/>
                <a:cs typeface="Times New Roman" charset="0"/>
              </a:rPr>
              <a:t>licenties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066" y="660396"/>
            <a:ext cx="5655733" cy="960438"/>
          </a:xfrm>
        </p:spPr>
        <p:txBody>
          <a:bodyPr>
            <a:normAutofit fontScale="90000"/>
          </a:bodyPr>
          <a:lstStyle/>
          <a:p>
            <a:r>
              <a:rPr lang="en-US" sz="3200">
                <a:solidFill>
                  <a:srgbClr val="31859C"/>
                </a:solidFill>
                <a:latin typeface="Arial"/>
                <a:cs typeface="Arial"/>
              </a:rPr>
              <a:t>Voordelen aanbieders</a:t>
            </a:r>
            <a:br>
              <a:rPr lang="en-US" sz="3200">
                <a:solidFill>
                  <a:srgbClr val="31859C"/>
                </a:solidFill>
                <a:latin typeface="Arial"/>
                <a:cs typeface="Arial"/>
              </a:rPr>
            </a:br>
            <a:endParaRPr lang="en-US" sz="3200">
              <a:solidFill>
                <a:srgbClr val="31859C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Anderen je vocabulaires aanbieden kan met een simpele upload actie</a:t>
            </a:r>
          </a:p>
          <a:p>
            <a:pPr lvl="1"/>
            <a:r>
              <a:rPr lang="en-US" sz="2595">
                <a:solidFill>
                  <a:schemeClr val="tx2">
                    <a:lumMod val="40000"/>
                    <a:lumOff val="60000"/>
                  </a:schemeClr>
                </a:solidFill>
              </a:rPr>
              <a:t>Of via een eigen OpenSKOS instantie, of via OAI-PMH</a:t>
            </a:r>
          </a:p>
          <a:p>
            <a:r>
              <a:rPr lang="en-US"/>
              <a:t>Het is mogelijk je eigen vocabulaire te gebruiken in andermans tools (al dan niet commercieel), als die tools OpenSKOS aanspreken</a:t>
            </a:r>
          </a:p>
          <a:p>
            <a:r>
              <a:rPr lang="en-US"/>
              <a:t>Vocabulaires kunnen makkelijk en frequent door de bouwer/beheerder worden ge-update, zonder tussenkomst van derden</a:t>
            </a:r>
          </a:p>
          <a:p>
            <a:r>
              <a:rPr lang="en-US"/>
              <a:t>Het is eenvoudig concepten uit je eigen vocabulaires te koppelen aan andere vocabulaires</a:t>
            </a:r>
          </a:p>
        </p:txBody>
      </p:sp>
      <p:pic>
        <p:nvPicPr>
          <p:cNvPr id="4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643463"/>
            <a:ext cx="4952999" cy="96043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31859C"/>
                </a:solidFill>
                <a:latin typeface="Arial"/>
                <a:cs typeface="Arial"/>
              </a:rPr>
              <a:t>Voordelen gebruikers</a:t>
            </a:r>
            <a:br>
              <a:rPr lang="en-US" sz="2800">
                <a:solidFill>
                  <a:srgbClr val="31859C"/>
                </a:solidFill>
                <a:latin typeface="Arial"/>
                <a:cs typeface="Arial"/>
              </a:rPr>
            </a:br>
            <a:endParaRPr lang="en-US" sz="2800">
              <a:solidFill>
                <a:srgbClr val="31859C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333"/>
            <a:ext cx="8229600" cy="4178830"/>
          </a:xfrm>
        </p:spPr>
        <p:txBody>
          <a:bodyPr>
            <a:normAutofit/>
          </a:bodyPr>
          <a:lstStyle/>
          <a:p>
            <a:r>
              <a:rPr lang="en-US"/>
              <a:t>Het is eenvoudig om vocabulaires te ontdekken, evalueren en te gebruiken</a:t>
            </a:r>
          </a:p>
          <a:p>
            <a:pPr lvl="1"/>
            <a:r>
              <a:rPr lang="en-US"/>
              <a:t>Minder noodzaak ze zelf te construeren</a:t>
            </a:r>
          </a:p>
          <a:p>
            <a:r>
              <a:rPr lang="en-US"/>
              <a:t>Nieuwe mogelijkheden tot browsen en zoeken</a:t>
            </a:r>
          </a:p>
          <a:p>
            <a:pPr lvl="1"/>
            <a:r>
              <a:rPr lang="en-US"/>
              <a:t>In vocabulaires, in collectie-beschrijvingen</a:t>
            </a:r>
          </a:p>
          <a:p>
            <a:r>
              <a:rPr lang="en-US"/>
              <a:t>Altijd up-to-date versies van vocabulaires beschikbaar</a:t>
            </a:r>
            <a:endParaRPr lang="en-US"/>
          </a:p>
        </p:txBody>
      </p:sp>
      <p:pic>
        <p:nvPicPr>
          <p:cNvPr id="4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31859C"/>
                </a:solidFill>
                <a:latin typeface="Arial"/>
                <a:cs typeface="Arial"/>
              </a:rPr>
              <a:t>Voordelen toolbouwers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7467"/>
            <a:ext cx="8229600" cy="3958696"/>
          </a:xfrm>
        </p:spPr>
        <p:txBody>
          <a:bodyPr>
            <a:normAutofit/>
          </a:bodyPr>
          <a:lstStyle/>
          <a:p>
            <a:r>
              <a:rPr lang="en-US"/>
              <a:t>Geen maatwerk per vocabulaire meer nodig, geen periodieke updates door te voeren</a:t>
            </a:r>
          </a:p>
          <a:p>
            <a:r>
              <a:rPr lang="en-US"/>
              <a:t>Kunnen profiteren van werk van andere toolbouwers en vocabulaire-aanbieders</a:t>
            </a:r>
          </a:p>
          <a:p>
            <a:r>
              <a:rPr lang="en-US"/>
              <a:t>Kunnen OpenSKOS gebruiken voor een reeks van nieuwe use cases</a:t>
            </a:r>
            <a:endParaRPr lang="en-US"/>
          </a:p>
        </p:txBody>
      </p:sp>
      <p:pic>
        <p:nvPicPr>
          <p:cNvPr id="4" name="Picture 3" descr="CATCH-Plus_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352800" cy="10207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F8CE-DA0C-F84D-93F6-5BAC0F684E6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1547</Words>
  <Application>Microsoft Macintosh PowerPoint</Application>
  <PresentationFormat>On-screen Show (4:3)</PresentationFormat>
  <Paragraphs>343</Paragraphs>
  <Slides>42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OpenSKOS / VocabulaireBank</vt:lpstr>
      <vt:lpstr>Overzicht</vt:lpstr>
      <vt:lpstr>Inleiding</vt:lpstr>
      <vt:lpstr>Problemen mbt gebruik van vocabulaires </vt:lpstr>
      <vt:lpstr>Visie</vt:lpstr>
      <vt:lpstr>OpenSKOS doelen</vt:lpstr>
      <vt:lpstr>Voordelen aanbieders </vt:lpstr>
      <vt:lpstr>Voordelen gebruikers </vt:lpstr>
      <vt:lpstr>Voordelen toolbouwers</vt:lpstr>
      <vt:lpstr>Ontstaansgeschiedenis</vt:lpstr>
      <vt:lpstr>VAS, versie 1</vt:lpstr>
      <vt:lpstr>VAS, versie 2: OpenSKOS</vt:lpstr>
      <vt:lpstr>Technische acronymen</vt:lpstr>
      <vt:lpstr>SKOS, een ultrakorte primer</vt:lpstr>
      <vt:lpstr>SKOS</vt:lpstr>
      <vt:lpstr>SKOS en het semantisch web</vt:lpstr>
      <vt:lpstr>Nut/voordelen</vt:lpstr>
      <vt:lpstr>Linked Open Data</vt:lpstr>
      <vt:lpstr>Nut/voordelen</vt:lpstr>
      <vt:lpstr>RESTful web services</vt:lpstr>
      <vt:lpstr>Nut/voordelen</vt:lpstr>
      <vt:lpstr>Functionele beschrijving en demo</vt:lpstr>
      <vt:lpstr>Architectuur</vt:lpstr>
      <vt:lpstr>RESTful API</vt:lpstr>
      <vt:lpstr>Demo</vt:lpstr>
      <vt:lpstr>Demo</vt:lpstr>
      <vt:lpstr>Demo</vt:lpstr>
      <vt:lpstr>Demo</vt:lpstr>
      <vt:lpstr>Demo</vt:lpstr>
      <vt:lpstr>Demo</vt:lpstr>
      <vt:lpstr>Toepassingen in de praktijk</vt:lpstr>
      <vt:lpstr>Client tools en diensten</vt:lpstr>
      <vt:lpstr>Slide 33</vt:lpstr>
      <vt:lpstr>Slide 34</vt:lpstr>
      <vt:lpstr>Slide 35</vt:lpstr>
      <vt:lpstr>Content en beschikbaarheid</vt:lpstr>
      <vt:lpstr>Content</vt:lpstr>
      <vt:lpstr>Beschikbaarheid</vt:lpstr>
      <vt:lpstr>Stakeholders en toekomstige ontwikkelingen</vt:lpstr>
      <vt:lpstr>Stakeholders</vt:lpstr>
      <vt:lpstr>Toekomst</vt:lpstr>
      <vt:lpstr>Basis/onderdeel van een (inter)nationaal platform?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Gemeenschappelijke diensten</dc:title>
  <dc:creator>Hennie Brugman</dc:creator>
  <cp:lastModifiedBy>Hennie Brugman</cp:lastModifiedBy>
  <cp:revision>121</cp:revision>
  <cp:lastPrinted>2011-06-08T12:14:57Z</cp:lastPrinted>
  <dcterms:created xsi:type="dcterms:W3CDTF">2012-04-24T08:26:11Z</dcterms:created>
  <dcterms:modified xsi:type="dcterms:W3CDTF">2012-04-24T12:52:26Z</dcterms:modified>
</cp:coreProperties>
</file>